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7" r:id="rId2"/>
    <p:sldId id="546" r:id="rId3"/>
    <p:sldId id="451" r:id="rId4"/>
    <p:sldId id="543" r:id="rId5"/>
    <p:sldId id="483" r:id="rId6"/>
    <p:sldId id="484" r:id="rId7"/>
    <p:sldId id="485" r:id="rId8"/>
    <p:sldId id="532" r:id="rId9"/>
    <p:sldId id="487" r:id="rId10"/>
    <p:sldId id="466" r:id="rId11"/>
    <p:sldId id="488" r:id="rId12"/>
    <p:sldId id="467" r:id="rId13"/>
    <p:sldId id="492" r:id="rId14"/>
    <p:sldId id="456" r:id="rId15"/>
    <p:sldId id="489" r:id="rId16"/>
    <p:sldId id="490" r:id="rId17"/>
    <p:sldId id="457" r:id="rId18"/>
    <p:sldId id="458" r:id="rId19"/>
    <p:sldId id="459" r:id="rId20"/>
    <p:sldId id="460" r:id="rId21"/>
    <p:sldId id="461" r:id="rId22"/>
    <p:sldId id="462" r:id="rId23"/>
    <p:sldId id="541" r:id="rId24"/>
    <p:sldId id="542" r:id="rId25"/>
    <p:sldId id="539" r:id="rId26"/>
    <p:sldId id="520" r:id="rId27"/>
    <p:sldId id="385" r:id="rId28"/>
    <p:sldId id="386" r:id="rId29"/>
    <p:sldId id="387" r:id="rId30"/>
    <p:sldId id="388" r:id="rId31"/>
    <p:sldId id="394" r:id="rId32"/>
    <p:sldId id="503" r:id="rId33"/>
    <p:sldId id="508" r:id="rId34"/>
    <p:sldId id="526" r:id="rId35"/>
    <p:sldId id="527" r:id="rId36"/>
    <p:sldId id="529" r:id="rId37"/>
    <p:sldId id="530" r:id="rId38"/>
    <p:sldId id="392" r:id="rId39"/>
    <p:sldId id="504" r:id="rId40"/>
    <p:sldId id="396" r:id="rId41"/>
    <p:sldId id="505" r:id="rId42"/>
    <p:sldId id="506" r:id="rId43"/>
    <p:sldId id="507" r:id="rId44"/>
    <p:sldId id="535" r:id="rId45"/>
    <p:sldId id="536" r:id="rId46"/>
    <p:sldId id="331" r:id="rId47"/>
  </p:sldIdLst>
  <p:sldSz cx="9783763"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0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05" autoAdjust="0"/>
  </p:normalViewPr>
  <p:slideViewPr>
    <p:cSldViewPr>
      <p:cViewPr>
        <p:scale>
          <a:sx n="77" d="100"/>
          <a:sy n="77" d="100"/>
        </p:scale>
        <p:origin x="-900" y="378"/>
      </p:cViewPr>
      <p:guideLst>
        <p:guide orient="horz" pos="2160"/>
        <p:guide pos="3082"/>
      </p:guideLst>
    </p:cSldViewPr>
  </p:slideViewPr>
  <p:outlineViewPr>
    <p:cViewPr>
      <p:scale>
        <a:sx n="33" d="100"/>
        <a:sy n="33" d="100"/>
      </p:scale>
      <p:origin x="0" y="34216"/>
    </p:cViewPr>
  </p:outlineViewPr>
  <p:notesTextViewPr>
    <p:cViewPr>
      <p:scale>
        <a:sx n="100" d="100"/>
        <a:sy n="100" d="100"/>
      </p:scale>
      <p:origin x="0" y="0"/>
    </p:cViewPr>
  </p:notesTextViewPr>
  <p:sorterViewPr>
    <p:cViewPr>
      <p:scale>
        <a:sx n="98" d="100"/>
        <a:sy n="98" d="100"/>
      </p:scale>
      <p:origin x="0" y="-196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CEE03A-8F81-5E49-95B9-6D6096F824D4}" type="doc">
      <dgm:prSet loTypeId="urn:microsoft.com/office/officeart/2005/8/layout/bProcess4" loCatId="" qsTypeId="urn:microsoft.com/office/officeart/2005/8/quickstyle/simple4" qsCatId="simple" csTypeId="urn:microsoft.com/office/officeart/2005/8/colors/colorful2" csCatId="colorful" phldr="1"/>
      <dgm:spPr/>
      <dgm:t>
        <a:bodyPr/>
        <a:lstStyle/>
        <a:p>
          <a:endParaRPr lang="en-US"/>
        </a:p>
      </dgm:t>
    </dgm:pt>
    <dgm:pt modelId="{1FF789A4-06E0-E84C-AB88-2D6DAAFE5B5A}">
      <dgm:prSet custT="1"/>
      <dgm:spPr/>
      <dgm:t>
        <a:bodyPr/>
        <a:lstStyle/>
        <a:p>
          <a:pPr rtl="0"/>
          <a:r>
            <a:rPr lang="en-US" sz="1800" b="1" dirty="0" smtClean="0">
              <a:solidFill>
                <a:srgbClr val="000000"/>
              </a:solidFill>
            </a:rPr>
            <a:t>Officer compiling result in Result Sheet in Form 20 </a:t>
          </a:r>
          <a:r>
            <a:rPr lang="en-US" sz="1800" b="1" u="sng" dirty="0" smtClean="0">
              <a:solidFill>
                <a:schemeClr val="tx1"/>
              </a:solidFill>
            </a:rPr>
            <a:t>will do so strictly as per entries in Part II of Form 17 C.</a:t>
          </a:r>
          <a:endParaRPr lang="en-US" sz="2000" b="1" u="sng" dirty="0">
            <a:solidFill>
              <a:schemeClr val="tx1"/>
            </a:solidFill>
          </a:endParaRPr>
        </a:p>
      </dgm:t>
    </dgm:pt>
    <dgm:pt modelId="{85C313F1-1EA1-D645-9C08-6109C5436FCA}" type="parTrans" cxnId="{A05B052F-603F-8949-995C-DD575724C827}">
      <dgm:prSet/>
      <dgm:spPr/>
      <dgm:t>
        <a:bodyPr/>
        <a:lstStyle/>
        <a:p>
          <a:endParaRPr lang="en-US" sz="2000" b="1">
            <a:solidFill>
              <a:srgbClr val="000000"/>
            </a:solidFill>
          </a:endParaRPr>
        </a:p>
      </dgm:t>
    </dgm:pt>
    <dgm:pt modelId="{AF9AF860-01BE-A34A-A6E2-9C3BF22E1420}" type="sibTrans" cxnId="{A05B052F-603F-8949-995C-DD575724C827}">
      <dgm:prSet custT="1"/>
      <dgm:spPr/>
      <dgm:t>
        <a:bodyPr/>
        <a:lstStyle/>
        <a:p>
          <a:endParaRPr lang="en-US" sz="2000" b="1">
            <a:solidFill>
              <a:srgbClr val="000000"/>
            </a:solidFill>
          </a:endParaRPr>
        </a:p>
      </dgm:t>
    </dgm:pt>
    <dgm:pt modelId="{BC94D3F1-25D1-3240-8A19-13F1F6EF3BB5}">
      <dgm:prSet custT="1"/>
      <dgm:spPr/>
      <dgm:t>
        <a:bodyPr/>
        <a:lstStyle/>
        <a:p>
          <a:pPr rtl="0"/>
          <a:r>
            <a:rPr lang="en-US" sz="1800" b="1" dirty="0" smtClean="0">
              <a:solidFill>
                <a:srgbClr val="000000"/>
              </a:solidFill>
            </a:rPr>
            <a:t>He will note down no. of tendered votes polled, if any, in Form 20. Take note that these are not to be counted</a:t>
          </a:r>
          <a:r>
            <a:rPr lang="en-US" sz="2000" b="1" dirty="0" smtClean="0">
              <a:solidFill>
                <a:srgbClr val="000000"/>
              </a:solidFill>
            </a:rPr>
            <a:t>.</a:t>
          </a:r>
          <a:endParaRPr lang="en-US" sz="2000" b="1" dirty="0">
            <a:solidFill>
              <a:srgbClr val="000000"/>
            </a:solidFill>
          </a:endParaRPr>
        </a:p>
      </dgm:t>
    </dgm:pt>
    <dgm:pt modelId="{1B6B007F-B5D1-A04F-8E45-FA341A7F05B8}" type="parTrans" cxnId="{DC7D6B04-9EFE-E34B-B192-C73D8BFA0288}">
      <dgm:prSet/>
      <dgm:spPr/>
      <dgm:t>
        <a:bodyPr/>
        <a:lstStyle/>
        <a:p>
          <a:endParaRPr lang="en-US" sz="2000" b="1">
            <a:solidFill>
              <a:srgbClr val="000000"/>
            </a:solidFill>
          </a:endParaRPr>
        </a:p>
      </dgm:t>
    </dgm:pt>
    <dgm:pt modelId="{3ED03A5F-C435-CA4B-A540-052EF9E6BECC}" type="sibTrans" cxnId="{DC7D6B04-9EFE-E34B-B192-C73D8BFA0288}">
      <dgm:prSet custT="1"/>
      <dgm:spPr/>
      <dgm:t>
        <a:bodyPr/>
        <a:lstStyle/>
        <a:p>
          <a:endParaRPr lang="en-US" sz="2000" b="1">
            <a:solidFill>
              <a:srgbClr val="000000"/>
            </a:solidFill>
          </a:endParaRPr>
        </a:p>
      </dgm:t>
    </dgm:pt>
    <dgm:pt modelId="{8B0920E5-39C7-7647-BB98-254F57F47977}">
      <dgm:prSet custT="1"/>
      <dgm:spPr/>
      <dgm:t>
        <a:bodyPr/>
        <a:lstStyle/>
        <a:p>
          <a:pPr rtl="0"/>
          <a:r>
            <a:rPr lang="en-US" sz="1800" b="1" dirty="0" smtClean="0">
              <a:solidFill>
                <a:srgbClr val="000000"/>
              </a:solidFill>
            </a:rPr>
            <a:t>For AC, Final Result Sheet, You need  to prepare only Part I of Form 20 where you mention no. of postal votes received by each candidate. In LS election Part II also to be filled up.</a:t>
          </a:r>
          <a:endParaRPr lang="en-US" sz="1800" b="1" dirty="0">
            <a:solidFill>
              <a:srgbClr val="000000"/>
            </a:solidFill>
          </a:endParaRPr>
        </a:p>
      </dgm:t>
    </dgm:pt>
    <dgm:pt modelId="{ECC18667-F954-8B4D-A769-070FA7FB5019}" type="parTrans" cxnId="{C25B69EE-4D71-A54D-BD5A-C1B3362DDF8E}">
      <dgm:prSet/>
      <dgm:spPr/>
      <dgm:t>
        <a:bodyPr/>
        <a:lstStyle/>
        <a:p>
          <a:endParaRPr lang="en-US" sz="2000" b="1">
            <a:solidFill>
              <a:srgbClr val="000000"/>
            </a:solidFill>
          </a:endParaRPr>
        </a:p>
      </dgm:t>
    </dgm:pt>
    <dgm:pt modelId="{AEA96258-3A1B-9A42-A7A4-B48C4D3D3E67}" type="sibTrans" cxnId="{C25B69EE-4D71-A54D-BD5A-C1B3362DDF8E}">
      <dgm:prSet custT="1"/>
      <dgm:spPr/>
      <dgm:t>
        <a:bodyPr/>
        <a:lstStyle/>
        <a:p>
          <a:endParaRPr lang="en-US" sz="2000" b="1">
            <a:solidFill>
              <a:srgbClr val="000000"/>
            </a:solidFill>
          </a:endParaRPr>
        </a:p>
      </dgm:t>
    </dgm:pt>
    <dgm:pt modelId="{C340CB9B-5814-5C46-BC87-E3B7C8430AF6}">
      <dgm:prSet custT="1"/>
      <dgm:spPr/>
      <dgm:t>
        <a:bodyPr/>
        <a:lstStyle/>
        <a:p>
          <a:pPr rtl="0"/>
          <a:r>
            <a:rPr lang="en-US" sz="1800" b="1" dirty="0" smtClean="0">
              <a:solidFill>
                <a:srgbClr val="000000"/>
              </a:solidFill>
            </a:rPr>
            <a:t>After all details have entered in Form 20, enter the grand total credited to each candidate, grand total of postal and  votes polled at PS</a:t>
          </a:r>
          <a:endParaRPr lang="en-US" sz="1800" b="1" dirty="0">
            <a:solidFill>
              <a:srgbClr val="000000"/>
            </a:solidFill>
          </a:endParaRPr>
        </a:p>
      </dgm:t>
    </dgm:pt>
    <dgm:pt modelId="{57457604-8EC8-2144-B399-27E58EB6B6A0}" type="parTrans" cxnId="{98EC8195-F5DC-2B4C-8C98-F451C3F57450}">
      <dgm:prSet/>
      <dgm:spPr/>
      <dgm:t>
        <a:bodyPr/>
        <a:lstStyle/>
        <a:p>
          <a:endParaRPr lang="en-US" sz="2000" b="1">
            <a:solidFill>
              <a:srgbClr val="000000"/>
            </a:solidFill>
          </a:endParaRPr>
        </a:p>
      </dgm:t>
    </dgm:pt>
    <dgm:pt modelId="{A142D155-6F69-7D4A-9B60-90BEB8CA16B1}" type="sibTrans" cxnId="{98EC8195-F5DC-2B4C-8C98-F451C3F57450}">
      <dgm:prSet custT="1"/>
      <dgm:spPr/>
      <dgm:t>
        <a:bodyPr/>
        <a:lstStyle/>
        <a:p>
          <a:endParaRPr lang="en-US" sz="2000" b="1">
            <a:solidFill>
              <a:srgbClr val="000000"/>
            </a:solidFill>
          </a:endParaRPr>
        </a:p>
      </dgm:t>
    </dgm:pt>
    <dgm:pt modelId="{2E4A938A-EB3F-5D44-9528-03C4B17D9CB3}">
      <dgm:prSet custT="1"/>
      <dgm:spPr/>
      <dgm:t>
        <a:bodyPr/>
        <a:lstStyle/>
        <a:p>
          <a:pPr rtl="0"/>
          <a:r>
            <a:rPr lang="en-US" sz="1800" b="1" dirty="0" smtClean="0">
              <a:solidFill>
                <a:srgbClr val="000000"/>
              </a:solidFill>
            </a:rPr>
            <a:t>Carefully check entire Form 20 if all entries have been made for every PS and it is not incomplete</a:t>
          </a:r>
          <a:endParaRPr lang="en-US" sz="1800" b="1" dirty="0">
            <a:solidFill>
              <a:srgbClr val="000000"/>
            </a:solidFill>
          </a:endParaRPr>
        </a:p>
      </dgm:t>
    </dgm:pt>
    <dgm:pt modelId="{63210018-8A7B-8245-AD0D-BDA4B688B60B}" type="parTrans" cxnId="{9632FF69-0228-AC44-BC59-CA7D52F42F6D}">
      <dgm:prSet/>
      <dgm:spPr/>
      <dgm:t>
        <a:bodyPr/>
        <a:lstStyle/>
        <a:p>
          <a:endParaRPr lang="en-US" sz="2000" b="1">
            <a:solidFill>
              <a:srgbClr val="000000"/>
            </a:solidFill>
          </a:endParaRPr>
        </a:p>
      </dgm:t>
    </dgm:pt>
    <dgm:pt modelId="{EE2C0CFA-7BA4-EB43-B0B7-895A9DE4BECC}" type="sibTrans" cxnId="{9632FF69-0228-AC44-BC59-CA7D52F42F6D}">
      <dgm:prSet custT="1"/>
      <dgm:spPr/>
      <dgm:t>
        <a:bodyPr/>
        <a:lstStyle/>
        <a:p>
          <a:endParaRPr lang="en-US" sz="2000" b="1">
            <a:solidFill>
              <a:srgbClr val="000000"/>
            </a:solidFill>
          </a:endParaRPr>
        </a:p>
      </dgm:t>
    </dgm:pt>
    <dgm:pt modelId="{5286CC2E-DF31-454E-8033-EABF0033A34A}">
      <dgm:prSet custT="1"/>
      <dgm:spPr/>
      <dgm:t>
        <a:bodyPr/>
        <a:lstStyle/>
        <a:p>
          <a:pPr rtl="0"/>
          <a:r>
            <a:rPr lang="en-US" sz="1800" b="1" dirty="0" smtClean="0">
              <a:solidFill>
                <a:srgbClr val="000000"/>
              </a:solidFill>
            </a:rPr>
            <a:t>Grand total should be entered accurately as discrepancy in the form will affect the result of election and declaration of result. </a:t>
          </a:r>
          <a:r>
            <a:rPr lang="en-US" sz="1800" b="1" u="sng" dirty="0" smtClean="0">
              <a:solidFill>
                <a:schemeClr val="tx1"/>
              </a:solidFill>
            </a:rPr>
            <a:t>This will invite severe disciplinary action</a:t>
          </a:r>
          <a:endParaRPr lang="en-US" sz="1800" b="1" u="sng" dirty="0">
            <a:solidFill>
              <a:schemeClr val="tx1"/>
            </a:solidFill>
          </a:endParaRPr>
        </a:p>
      </dgm:t>
    </dgm:pt>
    <dgm:pt modelId="{689A3CD8-C5DA-BA48-8836-613D7EAFE77E}" type="parTrans" cxnId="{28A333A7-CBB3-5445-A297-E4DBF2D62762}">
      <dgm:prSet/>
      <dgm:spPr/>
      <dgm:t>
        <a:bodyPr/>
        <a:lstStyle/>
        <a:p>
          <a:endParaRPr lang="en-US" sz="2000" b="1">
            <a:solidFill>
              <a:srgbClr val="000000"/>
            </a:solidFill>
          </a:endParaRPr>
        </a:p>
      </dgm:t>
    </dgm:pt>
    <dgm:pt modelId="{88D8F270-21C4-9342-89F6-F1051D5AB090}" type="sibTrans" cxnId="{28A333A7-CBB3-5445-A297-E4DBF2D62762}">
      <dgm:prSet/>
      <dgm:spPr/>
      <dgm:t>
        <a:bodyPr/>
        <a:lstStyle/>
        <a:p>
          <a:endParaRPr lang="en-US" sz="2000" b="1">
            <a:solidFill>
              <a:srgbClr val="000000"/>
            </a:solidFill>
          </a:endParaRPr>
        </a:p>
      </dgm:t>
    </dgm:pt>
    <dgm:pt modelId="{37A29FC7-568F-DC41-9A06-862216BB9E05}" type="pres">
      <dgm:prSet presAssocID="{DECEE03A-8F81-5E49-95B9-6D6096F824D4}" presName="Name0" presStyleCnt="0">
        <dgm:presLayoutVars>
          <dgm:dir/>
          <dgm:resizeHandles/>
        </dgm:presLayoutVars>
      </dgm:prSet>
      <dgm:spPr/>
      <dgm:t>
        <a:bodyPr/>
        <a:lstStyle/>
        <a:p>
          <a:endParaRPr lang="en-US"/>
        </a:p>
      </dgm:t>
    </dgm:pt>
    <dgm:pt modelId="{C45393BE-77C0-B241-BFA3-E18A3023260D}" type="pres">
      <dgm:prSet presAssocID="{1FF789A4-06E0-E84C-AB88-2D6DAAFE5B5A}" presName="compNode" presStyleCnt="0"/>
      <dgm:spPr/>
    </dgm:pt>
    <dgm:pt modelId="{973CD9E2-15CD-E04A-BBA9-3583B43C2696}" type="pres">
      <dgm:prSet presAssocID="{1FF789A4-06E0-E84C-AB88-2D6DAAFE5B5A}" presName="dummyConnPt" presStyleCnt="0"/>
      <dgm:spPr/>
    </dgm:pt>
    <dgm:pt modelId="{7006AE97-8DE2-F248-9D7D-B3E840642B41}" type="pres">
      <dgm:prSet presAssocID="{1FF789A4-06E0-E84C-AB88-2D6DAAFE5B5A}" presName="node" presStyleLbl="node1" presStyleIdx="0" presStyleCnt="6">
        <dgm:presLayoutVars>
          <dgm:bulletEnabled val="1"/>
        </dgm:presLayoutVars>
      </dgm:prSet>
      <dgm:spPr/>
      <dgm:t>
        <a:bodyPr/>
        <a:lstStyle/>
        <a:p>
          <a:endParaRPr lang="en-US"/>
        </a:p>
      </dgm:t>
    </dgm:pt>
    <dgm:pt modelId="{657C21B5-D5DF-144B-98E8-E8BDCB5409AF}" type="pres">
      <dgm:prSet presAssocID="{AF9AF860-01BE-A34A-A6E2-9C3BF22E1420}" presName="sibTrans" presStyleLbl="bgSibTrans2D1" presStyleIdx="0" presStyleCnt="5"/>
      <dgm:spPr/>
      <dgm:t>
        <a:bodyPr/>
        <a:lstStyle/>
        <a:p>
          <a:endParaRPr lang="en-US"/>
        </a:p>
      </dgm:t>
    </dgm:pt>
    <dgm:pt modelId="{42EBAF6F-31C7-9D43-B91B-DFF3AA5556DC}" type="pres">
      <dgm:prSet presAssocID="{BC94D3F1-25D1-3240-8A19-13F1F6EF3BB5}" presName="compNode" presStyleCnt="0"/>
      <dgm:spPr/>
    </dgm:pt>
    <dgm:pt modelId="{C61B2EE4-ADB5-1042-854E-AFEC7B93BBA0}" type="pres">
      <dgm:prSet presAssocID="{BC94D3F1-25D1-3240-8A19-13F1F6EF3BB5}" presName="dummyConnPt" presStyleCnt="0"/>
      <dgm:spPr/>
    </dgm:pt>
    <dgm:pt modelId="{D769D5C9-894E-FF40-8881-FA0A5D293A58}" type="pres">
      <dgm:prSet presAssocID="{BC94D3F1-25D1-3240-8A19-13F1F6EF3BB5}" presName="node" presStyleLbl="node1" presStyleIdx="1" presStyleCnt="6">
        <dgm:presLayoutVars>
          <dgm:bulletEnabled val="1"/>
        </dgm:presLayoutVars>
      </dgm:prSet>
      <dgm:spPr/>
      <dgm:t>
        <a:bodyPr/>
        <a:lstStyle/>
        <a:p>
          <a:endParaRPr lang="en-US"/>
        </a:p>
      </dgm:t>
    </dgm:pt>
    <dgm:pt modelId="{4C3056A0-AEB0-6542-BCF2-D6ACFD347AE5}" type="pres">
      <dgm:prSet presAssocID="{3ED03A5F-C435-CA4B-A540-052EF9E6BECC}" presName="sibTrans" presStyleLbl="bgSibTrans2D1" presStyleIdx="1" presStyleCnt="5"/>
      <dgm:spPr/>
      <dgm:t>
        <a:bodyPr/>
        <a:lstStyle/>
        <a:p>
          <a:endParaRPr lang="en-US"/>
        </a:p>
      </dgm:t>
    </dgm:pt>
    <dgm:pt modelId="{765B6ED7-3483-CB42-A0A4-D900E7D479B2}" type="pres">
      <dgm:prSet presAssocID="{8B0920E5-39C7-7647-BB98-254F57F47977}" presName="compNode" presStyleCnt="0"/>
      <dgm:spPr/>
    </dgm:pt>
    <dgm:pt modelId="{14D4592F-C1B5-6E42-9979-914E8973A97F}" type="pres">
      <dgm:prSet presAssocID="{8B0920E5-39C7-7647-BB98-254F57F47977}" presName="dummyConnPt" presStyleCnt="0"/>
      <dgm:spPr/>
    </dgm:pt>
    <dgm:pt modelId="{383A226C-BE60-8544-8224-A1209B413986}" type="pres">
      <dgm:prSet presAssocID="{8B0920E5-39C7-7647-BB98-254F57F47977}" presName="node" presStyleLbl="node1" presStyleIdx="2" presStyleCnt="6" custScaleX="110756" custScaleY="111710">
        <dgm:presLayoutVars>
          <dgm:bulletEnabled val="1"/>
        </dgm:presLayoutVars>
      </dgm:prSet>
      <dgm:spPr/>
      <dgm:t>
        <a:bodyPr/>
        <a:lstStyle/>
        <a:p>
          <a:endParaRPr lang="en-US"/>
        </a:p>
      </dgm:t>
    </dgm:pt>
    <dgm:pt modelId="{64D916A4-CFE9-5C4A-AA4F-3EFC8A77E8BA}" type="pres">
      <dgm:prSet presAssocID="{AEA96258-3A1B-9A42-A7A4-B48C4D3D3E67}" presName="sibTrans" presStyleLbl="bgSibTrans2D1" presStyleIdx="2" presStyleCnt="5"/>
      <dgm:spPr/>
      <dgm:t>
        <a:bodyPr/>
        <a:lstStyle/>
        <a:p>
          <a:endParaRPr lang="en-US"/>
        </a:p>
      </dgm:t>
    </dgm:pt>
    <dgm:pt modelId="{02C83CF8-3E93-934F-A25D-4D22004A6590}" type="pres">
      <dgm:prSet presAssocID="{C340CB9B-5814-5C46-BC87-E3B7C8430AF6}" presName="compNode" presStyleCnt="0"/>
      <dgm:spPr/>
    </dgm:pt>
    <dgm:pt modelId="{EAF62EFE-AE20-BA40-80DB-8808E00DC441}" type="pres">
      <dgm:prSet presAssocID="{C340CB9B-5814-5C46-BC87-E3B7C8430AF6}" presName="dummyConnPt" presStyleCnt="0"/>
      <dgm:spPr/>
    </dgm:pt>
    <dgm:pt modelId="{E9793FE3-5035-BD40-B1F2-E2E505CEADD3}" type="pres">
      <dgm:prSet presAssocID="{C340CB9B-5814-5C46-BC87-E3B7C8430AF6}" presName="node" presStyleLbl="node1" presStyleIdx="3" presStyleCnt="6" custScaleX="124733">
        <dgm:presLayoutVars>
          <dgm:bulletEnabled val="1"/>
        </dgm:presLayoutVars>
      </dgm:prSet>
      <dgm:spPr/>
      <dgm:t>
        <a:bodyPr/>
        <a:lstStyle/>
        <a:p>
          <a:endParaRPr lang="en-US"/>
        </a:p>
      </dgm:t>
    </dgm:pt>
    <dgm:pt modelId="{A6B91FF9-132A-7A43-8E21-F967AD99425D}" type="pres">
      <dgm:prSet presAssocID="{A142D155-6F69-7D4A-9B60-90BEB8CA16B1}" presName="sibTrans" presStyleLbl="bgSibTrans2D1" presStyleIdx="3" presStyleCnt="5"/>
      <dgm:spPr/>
      <dgm:t>
        <a:bodyPr/>
        <a:lstStyle/>
        <a:p>
          <a:endParaRPr lang="en-US"/>
        </a:p>
      </dgm:t>
    </dgm:pt>
    <dgm:pt modelId="{14509F25-6008-C143-A48F-0C2858EA57E7}" type="pres">
      <dgm:prSet presAssocID="{2E4A938A-EB3F-5D44-9528-03C4B17D9CB3}" presName="compNode" presStyleCnt="0"/>
      <dgm:spPr/>
    </dgm:pt>
    <dgm:pt modelId="{579DA0AC-7947-DB49-B9D5-1C898211262B}" type="pres">
      <dgm:prSet presAssocID="{2E4A938A-EB3F-5D44-9528-03C4B17D9CB3}" presName="dummyConnPt" presStyleCnt="0"/>
      <dgm:spPr/>
    </dgm:pt>
    <dgm:pt modelId="{F56E52FF-CBC4-8249-A327-7F685AB2A394}" type="pres">
      <dgm:prSet presAssocID="{2E4A938A-EB3F-5D44-9528-03C4B17D9CB3}" presName="node" presStyleLbl="node1" presStyleIdx="4" presStyleCnt="6" custScaleX="124733">
        <dgm:presLayoutVars>
          <dgm:bulletEnabled val="1"/>
        </dgm:presLayoutVars>
      </dgm:prSet>
      <dgm:spPr/>
      <dgm:t>
        <a:bodyPr/>
        <a:lstStyle/>
        <a:p>
          <a:endParaRPr lang="en-US"/>
        </a:p>
      </dgm:t>
    </dgm:pt>
    <dgm:pt modelId="{B760070A-3161-0945-AE47-E42551FCEEAC}" type="pres">
      <dgm:prSet presAssocID="{EE2C0CFA-7BA4-EB43-B0B7-895A9DE4BECC}" presName="sibTrans" presStyleLbl="bgSibTrans2D1" presStyleIdx="4" presStyleCnt="5"/>
      <dgm:spPr/>
      <dgm:t>
        <a:bodyPr/>
        <a:lstStyle/>
        <a:p>
          <a:endParaRPr lang="en-US"/>
        </a:p>
      </dgm:t>
    </dgm:pt>
    <dgm:pt modelId="{F2B403DD-3C07-6F47-96C3-7B10409FD025}" type="pres">
      <dgm:prSet presAssocID="{5286CC2E-DF31-454E-8033-EABF0033A34A}" presName="compNode" presStyleCnt="0"/>
      <dgm:spPr/>
    </dgm:pt>
    <dgm:pt modelId="{47116E20-639F-7940-8891-D60EF85A7761}" type="pres">
      <dgm:prSet presAssocID="{5286CC2E-DF31-454E-8033-EABF0033A34A}" presName="dummyConnPt" presStyleCnt="0"/>
      <dgm:spPr/>
    </dgm:pt>
    <dgm:pt modelId="{498E7A66-E065-7A4D-B861-29B476DBCBD6}" type="pres">
      <dgm:prSet presAssocID="{5286CC2E-DF31-454E-8033-EABF0033A34A}" presName="node" presStyleLbl="node1" presStyleIdx="5" presStyleCnt="6" custScaleX="122472" custScaleY="108144">
        <dgm:presLayoutVars>
          <dgm:bulletEnabled val="1"/>
        </dgm:presLayoutVars>
      </dgm:prSet>
      <dgm:spPr/>
      <dgm:t>
        <a:bodyPr/>
        <a:lstStyle/>
        <a:p>
          <a:endParaRPr lang="en-US"/>
        </a:p>
      </dgm:t>
    </dgm:pt>
  </dgm:ptLst>
  <dgm:cxnLst>
    <dgm:cxn modelId="{C25B69EE-4D71-A54D-BD5A-C1B3362DDF8E}" srcId="{DECEE03A-8F81-5E49-95B9-6D6096F824D4}" destId="{8B0920E5-39C7-7647-BB98-254F57F47977}" srcOrd="2" destOrd="0" parTransId="{ECC18667-F954-8B4D-A769-070FA7FB5019}" sibTransId="{AEA96258-3A1B-9A42-A7A4-B48C4D3D3E67}"/>
    <dgm:cxn modelId="{D162D5CC-2A78-4C55-AD33-97155232BAA7}" type="presOf" srcId="{C340CB9B-5814-5C46-BC87-E3B7C8430AF6}" destId="{E9793FE3-5035-BD40-B1F2-E2E505CEADD3}" srcOrd="0" destOrd="0" presId="urn:microsoft.com/office/officeart/2005/8/layout/bProcess4"/>
    <dgm:cxn modelId="{A0D2823D-2EDD-40AF-B0EE-02C68556B8E1}" type="presOf" srcId="{5286CC2E-DF31-454E-8033-EABF0033A34A}" destId="{498E7A66-E065-7A4D-B861-29B476DBCBD6}" srcOrd="0" destOrd="0" presId="urn:microsoft.com/office/officeart/2005/8/layout/bProcess4"/>
    <dgm:cxn modelId="{98EC8195-F5DC-2B4C-8C98-F451C3F57450}" srcId="{DECEE03A-8F81-5E49-95B9-6D6096F824D4}" destId="{C340CB9B-5814-5C46-BC87-E3B7C8430AF6}" srcOrd="3" destOrd="0" parTransId="{57457604-8EC8-2144-B399-27E58EB6B6A0}" sibTransId="{A142D155-6F69-7D4A-9B60-90BEB8CA16B1}"/>
    <dgm:cxn modelId="{8CA1272E-C66A-4E4C-B4F1-10D55679F2E2}" type="presOf" srcId="{BC94D3F1-25D1-3240-8A19-13F1F6EF3BB5}" destId="{D769D5C9-894E-FF40-8881-FA0A5D293A58}" srcOrd="0" destOrd="0" presId="urn:microsoft.com/office/officeart/2005/8/layout/bProcess4"/>
    <dgm:cxn modelId="{7BEB87C1-4A58-4E91-8169-B76B53C1539B}" type="presOf" srcId="{DECEE03A-8F81-5E49-95B9-6D6096F824D4}" destId="{37A29FC7-568F-DC41-9A06-862216BB9E05}" srcOrd="0" destOrd="0" presId="urn:microsoft.com/office/officeart/2005/8/layout/bProcess4"/>
    <dgm:cxn modelId="{28A333A7-CBB3-5445-A297-E4DBF2D62762}" srcId="{DECEE03A-8F81-5E49-95B9-6D6096F824D4}" destId="{5286CC2E-DF31-454E-8033-EABF0033A34A}" srcOrd="5" destOrd="0" parTransId="{689A3CD8-C5DA-BA48-8836-613D7EAFE77E}" sibTransId="{88D8F270-21C4-9342-89F6-F1051D5AB090}"/>
    <dgm:cxn modelId="{4C44346A-C601-4A4B-80ED-14A67ECB8C34}" type="presOf" srcId="{A142D155-6F69-7D4A-9B60-90BEB8CA16B1}" destId="{A6B91FF9-132A-7A43-8E21-F967AD99425D}" srcOrd="0" destOrd="0" presId="urn:microsoft.com/office/officeart/2005/8/layout/bProcess4"/>
    <dgm:cxn modelId="{9632FF69-0228-AC44-BC59-CA7D52F42F6D}" srcId="{DECEE03A-8F81-5E49-95B9-6D6096F824D4}" destId="{2E4A938A-EB3F-5D44-9528-03C4B17D9CB3}" srcOrd="4" destOrd="0" parTransId="{63210018-8A7B-8245-AD0D-BDA4B688B60B}" sibTransId="{EE2C0CFA-7BA4-EB43-B0B7-895A9DE4BECC}"/>
    <dgm:cxn modelId="{2E0190EC-CBC4-41E3-8F26-340637ECDC73}" type="presOf" srcId="{AF9AF860-01BE-A34A-A6E2-9C3BF22E1420}" destId="{657C21B5-D5DF-144B-98E8-E8BDCB5409AF}" srcOrd="0" destOrd="0" presId="urn:microsoft.com/office/officeart/2005/8/layout/bProcess4"/>
    <dgm:cxn modelId="{E1E36043-6061-4EE5-9EED-1A2C1CBE9F73}" type="presOf" srcId="{8B0920E5-39C7-7647-BB98-254F57F47977}" destId="{383A226C-BE60-8544-8224-A1209B413986}" srcOrd="0" destOrd="0" presId="urn:microsoft.com/office/officeart/2005/8/layout/bProcess4"/>
    <dgm:cxn modelId="{FC08D81E-A8B7-474B-B246-650F4D85C5A0}" type="presOf" srcId="{1FF789A4-06E0-E84C-AB88-2D6DAAFE5B5A}" destId="{7006AE97-8DE2-F248-9D7D-B3E840642B41}" srcOrd="0" destOrd="0" presId="urn:microsoft.com/office/officeart/2005/8/layout/bProcess4"/>
    <dgm:cxn modelId="{A05B052F-603F-8949-995C-DD575724C827}" srcId="{DECEE03A-8F81-5E49-95B9-6D6096F824D4}" destId="{1FF789A4-06E0-E84C-AB88-2D6DAAFE5B5A}" srcOrd="0" destOrd="0" parTransId="{85C313F1-1EA1-D645-9C08-6109C5436FCA}" sibTransId="{AF9AF860-01BE-A34A-A6E2-9C3BF22E1420}"/>
    <dgm:cxn modelId="{82DBCAFB-E8B0-43F4-8940-2F65848836C6}" type="presOf" srcId="{3ED03A5F-C435-CA4B-A540-052EF9E6BECC}" destId="{4C3056A0-AEB0-6542-BCF2-D6ACFD347AE5}" srcOrd="0" destOrd="0" presId="urn:microsoft.com/office/officeart/2005/8/layout/bProcess4"/>
    <dgm:cxn modelId="{4AA029C0-47B8-4A84-A6FD-97724A7C28C0}" type="presOf" srcId="{AEA96258-3A1B-9A42-A7A4-B48C4D3D3E67}" destId="{64D916A4-CFE9-5C4A-AA4F-3EFC8A77E8BA}" srcOrd="0" destOrd="0" presId="urn:microsoft.com/office/officeart/2005/8/layout/bProcess4"/>
    <dgm:cxn modelId="{3658044F-B5B6-458E-87C8-64A403EA43BB}" type="presOf" srcId="{2E4A938A-EB3F-5D44-9528-03C4B17D9CB3}" destId="{F56E52FF-CBC4-8249-A327-7F685AB2A394}" srcOrd="0" destOrd="0" presId="urn:microsoft.com/office/officeart/2005/8/layout/bProcess4"/>
    <dgm:cxn modelId="{DC7D6B04-9EFE-E34B-B192-C73D8BFA0288}" srcId="{DECEE03A-8F81-5E49-95B9-6D6096F824D4}" destId="{BC94D3F1-25D1-3240-8A19-13F1F6EF3BB5}" srcOrd="1" destOrd="0" parTransId="{1B6B007F-B5D1-A04F-8E45-FA341A7F05B8}" sibTransId="{3ED03A5F-C435-CA4B-A540-052EF9E6BECC}"/>
    <dgm:cxn modelId="{BF8C6380-4724-4F95-9759-82EF9F98E0CD}" type="presOf" srcId="{EE2C0CFA-7BA4-EB43-B0B7-895A9DE4BECC}" destId="{B760070A-3161-0945-AE47-E42551FCEEAC}" srcOrd="0" destOrd="0" presId="urn:microsoft.com/office/officeart/2005/8/layout/bProcess4"/>
    <dgm:cxn modelId="{FD11A354-30DD-4D73-B33D-F67D2BF82727}" type="presParOf" srcId="{37A29FC7-568F-DC41-9A06-862216BB9E05}" destId="{C45393BE-77C0-B241-BFA3-E18A3023260D}" srcOrd="0" destOrd="0" presId="urn:microsoft.com/office/officeart/2005/8/layout/bProcess4"/>
    <dgm:cxn modelId="{C8B91135-E323-4B1E-875D-8A1BFFA9ED33}" type="presParOf" srcId="{C45393BE-77C0-B241-BFA3-E18A3023260D}" destId="{973CD9E2-15CD-E04A-BBA9-3583B43C2696}" srcOrd="0" destOrd="0" presId="urn:microsoft.com/office/officeart/2005/8/layout/bProcess4"/>
    <dgm:cxn modelId="{5DB365CD-C82B-4365-A8D1-42EA3AB0943E}" type="presParOf" srcId="{C45393BE-77C0-B241-BFA3-E18A3023260D}" destId="{7006AE97-8DE2-F248-9D7D-B3E840642B41}" srcOrd="1" destOrd="0" presId="urn:microsoft.com/office/officeart/2005/8/layout/bProcess4"/>
    <dgm:cxn modelId="{4B2B39EC-CDB9-46EC-BE29-0788606D9933}" type="presParOf" srcId="{37A29FC7-568F-DC41-9A06-862216BB9E05}" destId="{657C21B5-D5DF-144B-98E8-E8BDCB5409AF}" srcOrd="1" destOrd="0" presId="urn:microsoft.com/office/officeart/2005/8/layout/bProcess4"/>
    <dgm:cxn modelId="{C63D3D4D-AA06-48A5-8827-F77E23A0B53D}" type="presParOf" srcId="{37A29FC7-568F-DC41-9A06-862216BB9E05}" destId="{42EBAF6F-31C7-9D43-B91B-DFF3AA5556DC}" srcOrd="2" destOrd="0" presId="urn:microsoft.com/office/officeart/2005/8/layout/bProcess4"/>
    <dgm:cxn modelId="{8D3FF032-D892-4F6D-BF8E-B34320425EDA}" type="presParOf" srcId="{42EBAF6F-31C7-9D43-B91B-DFF3AA5556DC}" destId="{C61B2EE4-ADB5-1042-854E-AFEC7B93BBA0}" srcOrd="0" destOrd="0" presId="urn:microsoft.com/office/officeart/2005/8/layout/bProcess4"/>
    <dgm:cxn modelId="{3FBFD2DC-EF94-47E1-A409-05385871EEF6}" type="presParOf" srcId="{42EBAF6F-31C7-9D43-B91B-DFF3AA5556DC}" destId="{D769D5C9-894E-FF40-8881-FA0A5D293A58}" srcOrd="1" destOrd="0" presId="urn:microsoft.com/office/officeart/2005/8/layout/bProcess4"/>
    <dgm:cxn modelId="{4E428A3D-82CC-4FC2-A51E-C096E7E6E855}" type="presParOf" srcId="{37A29FC7-568F-DC41-9A06-862216BB9E05}" destId="{4C3056A0-AEB0-6542-BCF2-D6ACFD347AE5}" srcOrd="3" destOrd="0" presId="urn:microsoft.com/office/officeart/2005/8/layout/bProcess4"/>
    <dgm:cxn modelId="{9228A112-EDC1-4FE5-A3F4-808E7402B684}" type="presParOf" srcId="{37A29FC7-568F-DC41-9A06-862216BB9E05}" destId="{765B6ED7-3483-CB42-A0A4-D900E7D479B2}" srcOrd="4" destOrd="0" presId="urn:microsoft.com/office/officeart/2005/8/layout/bProcess4"/>
    <dgm:cxn modelId="{C676ABF8-C094-4CE0-B5F3-35CBADAD928E}" type="presParOf" srcId="{765B6ED7-3483-CB42-A0A4-D900E7D479B2}" destId="{14D4592F-C1B5-6E42-9979-914E8973A97F}" srcOrd="0" destOrd="0" presId="urn:microsoft.com/office/officeart/2005/8/layout/bProcess4"/>
    <dgm:cxn modelId="{945839D7-B536-41F6-8D19-BABBF88A87AB}" type="presParOf" srcId="{765B6ED7-3483-CB42-A0A4-D900E7D479B2}" destId="{383A226C-BE60-8544-8224-A1209B413986}" srcOrd="1" destOrd="0" presId="urn:microsoft.com/office/officeart/2005/8/layout/bProcess4"/>
    <dgm:cxn modelId="{3323EA6D-A844-4FED-811E-FB0D98FD364D}" type="presParOf" srcId="{37A29FC7-568F-DC41-9A06-862216BB9E05}" destId="{64D916A4-CFE9-5C4A-AA4F-3EFC8A77E8BA}" srcOrd="5" destOrd="0" presId="urn:microsoft.com/office/officeart/2005/8/layout/bProcess4"/>
    <dgm:cxn modelId="{66623DFF-7C8C-49B7-8E97-F5C585565CB3}" type="presParOf" srcId="{37A29FC7-568F-DC41-9A06-862216BB9E05}" destId="{02C83CF8-3E93-934F-A25D-4D22004A6590}" srcOrd="6" destOrd="0" presId="urn:microsoft.com/office/officeart/2005/8/layout/bProcess4"/>
    <dgm:cxn modelId="{1FFB70C5-4D02-499F-9224-C3DDB06CB57B}" type="presParOf" srcId="{02C83CF8-3E93-934F-A25D-4D22004A6590}" destId="{EAF62EFE-AE20-BA40-80DB-8808E00DC441}" srcOrd="0" destOrd="0" presId="urn:microsoft.com/office/officeart/2005/8/layout/bProcess4"/>
    <dgm:cxn modelId="{3CAB6755-21A2-4C9A-8199-6601429983A7}" type="presParOf" srcId="{02C83CF8-3E93-934F-A25D-4D22004A6590}" destId="{E9793FE3-5035-BD40-B1F2-E2E505CEADD3}" srcOrd="1" destOrd="0" presId="urn:microsoft.com/office/officeart/2005/8/layout/bProcess4"/>
    <dgm:cxn modelId="{7F3E930A-1E3D-41AC-A8C7-7CE304DB831B}" type="presParOf" srcId="{37A29FC7-568F-DC41-9A06-862216BB9E05}" destId="{A6B91FF9-132A-7A43-8E21-F967AD99425D}" srcOrd="7" destOrd="0" presId="urn:microsoft.com/office/officeart/2005/8/layout/bProcess4"/>
    <dgm:cxn modelId="{F2338B60-372B-4CE1-8C11-762D072BB106}" type="presParOf" srcId="{37A29FC7-568F-DC41-9A06-862216BB9E05}" destId="{14509F25-6008-C143-A48F-0C2858EA57E7}" srcOrd="8" destOrd="0" presId="urn:microsoft.com/office/officeart/2005/8/layout/bProcess4"/>
    <dgm:cxn modelId="{CAD9553B-6A15-42E4-AABA-297D53B91276}" type="presParOf" srcId="{14509F25-6008-C143-A48F-0C2858EA57E7}" destId="{579DA0AC-7947-DB49-B9D5-1C898211262B}" srcOrd="0" destOrd="0" presId="urn:microsoft.com/office/officeart/2005/8/layout/bProcess4"/>
    <dgm:cxn modelId="{6A66BA17-42DB-41E1-9299-C7D8A102E279}" type="presParOf" srcId="{14509F25-6008-C143-A48F-0C2858EA57E7}" destId="{F56E52FF-CBC4-8249-A327-7F685AB2A394}" srcOrd="1" destOrd="0" presId="urn:microsoft.com/office/officeart/2005/8/layout/bProcess4"/>
    <dgm:cxn modelId="{5C7F08DD-A6F4-4297-BC05-AE6416BAD693}" type="presParOf" srcId="{37A29FC7-568F-DC41-9A06-862216BB9E05}" destId="{B760070A-3161-0945-AE47-E42551FCEEAC}" srcOrd="9" destOrd="0" presId="urn:microsoft.com/office/officeart/2005/8/layout/bProcess4"/>
    <dgm:cxn modelId="{651711CA-A998-45BF-BAC8-37D1C2049090}" type="presParOf" srcId="{37A29FC7-568F-DC41-9A06-862216BB9E05}" destId="{F2B403DD-3C07-6F47-96C3-7B10409FD025}" srcOrd="10" destOrd="0" presId="urn:microsoft.com/office/officeart/2005/8/layout/bProcess4"/>
    <dgm:cxn modelId="{3586BD60-2ACB-4809-A2FF-84C07212A13B}" type="presParOf" srcId="{F2B403DD-3C07-6F47-96C3-7B10409FD025}" destId="{47116E20-639F-7940-8891-D60EF85A7761}" srcOrd="0" destOrd="0" presId="urn:microsoft.com/office/officeart/2005/8/layout/bProcess4"/>
    <dgm:cxn modelId="{25F8099E-0479-4AC6-A8E0-563DA21FD68D}" type="presParOf" srcId="{F2B403DD-3C07-6F47-96C3-7B10409FD025}" destId="{498E7A66-E065-7A4D-B861-29B476DBCBD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903A05-98D0-FF4B-8CEB-2E60792B1616}" type="doc">
      <dgm:prSet loTypeId="urn:microsoft.com/office/officeart/2005/8/layout/bProcess3" loCatId="" qsTypeId="urn:microsoft.com/office/officeart/2005/8/quickstyle/simple4" qsCatId="simple" csTypeId="urn:microsoft.com/office/officeart/2005/8/colors/colorful3" csCatId="colorful" phldr="1"/>
      <dgm:spPr/>
      <dgm:t>
        <a:bodyPr/>
        <a:lstStyle/>
        <a:p>
          <a:endParaRPr lang="en-US"/>
        </a:p>
      </dgm:t>
    </dgm:pt>
    <dgm:pt modelId="{861C6DCA-1708-3B41-9C6F-F59C8799AB16}">
      <dgm:prSet custT="1"/>
      <dgm:spPr>
        <a:solidFill>
          <a:schemeClr val="accent2">
            <a:lumMod val="20000"/>
            <a:lumOff val="80000"/>
          </a:schemeClr>
        </a:solidFill>
      </dgm:spPr>
      <dgm:t>
        <a:bodyPr/>
        <a:lstStyle/>
        <a:p>
          <a:pPr rtl="0"/>
          <a:r>
            <a:rPr lang="en-US" sz="2400" b="1" dirty="0" smtClean="0">
              <a:solidFill>
                <a:srgbClr val="000000"/>
              </a:solidFill>
            </a:rPr>
            <a:t>After  all rounds are completed and final result sheet in FORM-20 is ready,  RO    SHOULD NOT immediately sign it.</a:t>
          </a:r>
          <a:endParaRPr lang="en-US" sz="2400" b="1" dirty="0">
            <a:solidFill>
              <a:srgbClr val="000000"/>
            </a:solidFill>
          </a:endParaRPr>
        </a:p>
      </dgm:t>
    </dgm:pt>
    <dgm:pt modelId="{ADF76A2D-7783-4C47-A1D1-4F24751299E7}" type="parTrans" cxnId="{765876A4-3C6E-4741-B0E6-8BF546840EAB}">
      <dgm:prSet/>
      <dgm:spPr/>
      <dgm:t>
        <a:bodyPr/>
        <a:lstStyle/>
        <a:p>
          <a:endParaRPr lang="en-US" sz="1800" b="1">
            <a:solidFill>
              <a:srgbClr val="000000"/>
            </a:solidFill>
          </a:endParaRPr>
        </a:p>
      </dgm:t>
    </dgm:pt>
    <dgm:pt modelId="{DADC7581-7CFC-3E49-BF25-DA2D557A9E5B}" type="sibTrans" cxnId="{765876A4-3C6E-4741-B0E6-8BF546840EAB}">
      <dgm:prSet/>
      <dgm:spPr/>
      <dgm:t>
        <a:bodyPr/>
        <a:lstStyle/>
        <a:p>
          <a:endParaRPr lang="en-US" sz="1800" b="1">
            <a:solidFill>
              <a:srgbClr val="000000"/>
            </a:solidFill>
          </a:endParaRPr>
        </a:p>
      </dgm:t>
    </dgm:pt>
    <dgm:pt modelId="{0F0CC7E1-EA00-EB40-B5AE-17623C2DD6BB}">
      <dgm:prSet custT="1"/>
      <dgm:spPr>
        <a:solidFill>
          <a:schemeClr val="accent3">
            <a:lumMod val="60000"/>
            <a:lumOff val="40000"/>
          </a:scheme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endParaRPr lang="en-US" sz="3200" b="1" dirty="0" smtClean="0">
            <a:solidFill>
              <a:srgbClr val="000000"/>
            </a:solidFill>
          </a:endParaRPr>
        </a:p>
        <a:p>
          <a:pPr marL="0" marR="0" indent="0"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000000"/>
              </a:solidFill>
            </a:rPr>
            <a:t> </a:t>
          </a:r>
          <a:r>
            <a:rPr lang="en-US" sz="2400" b="1" dirty="0" smtClean="0">
              <a:solidFill>
                <a:srgbClr val="000000"/>
              </a:solidFill>
            </a:rPr>
            <a:t>Before announcing , pause for 2 min during which candidate/agent can </a:t>
          </a:r>
          <a:r>
            <a:rPr lang="en-US" sz="2000" b="1" dirty="0" smtClean="0">
              <a:solidFill>
                <a:srgbClr val="000000"/>
              </a:solidFill>
            </a:rPr>
            <a:t>ask for </a:t>
          </a:r>
          <a:r>
            <a:rPr lang="en-US" sz="2400" b="1" dirty="0" smtClean="0">
              <a:solidFill>
                <a:srgbClr val="000000"/>
              </a:solidFill>
            </a:rPr>
            <a:t>recount for PB or for all rounds for some round/s.</a:t>
          </a:r>
        </a:p>
        <a:p>
          <a:pPr defTabSz="800100" rtl="0">
            <a:lnSpc>
              <a:spcPct val="90000"/>
            </a:lnSpc>
            <a:spcBef>
              <a:spcPct val="0"/>
            </a:spcBef>
            <a:spcAft>
              <a:spcPct val="35000"/>
            </a:spcAft>
          </a:pPr>
          <a:endParaRPr lang="en-US" sz="4800" b="1" dirty="0">
            <a:solidFill>
              <a:srgbClr val="000000"/>
            </a:solidFill>
          </a:endParaRPr>
        </a:p>
      </dgm:t>
    </dgm:pt>
    <dgm:pt modelId="{3BB989B1-792E-5148-9FF7-EFE8DA2E355B}" type="parTrans" cxnId="{6FB21C24-7E58-3747-A8C2-4355746290A5}">
      <dgm:prSet/>
      <dgm:spPr/>
      <dgm:t>
        <a:bodyPr/>
        <a:lstStyle/>
        <a:p>
          <a:endParaRPr lang="en-US" sz="1800" b="1">
            <a:solidFill>
              <a:srgbClr val="000000"/>
            </a:solidFill>
          </a:endParaRPr>
        </a:p>
      </dgm:t>
    </dgm:pt>
    <dgm:pt modelId="{0D43CD12-6694-7B44-A354-C54D22212794}" type="sibTrans" cxnId="{6FB21C24-7E58-3747-A8C2-4355746290A5}">
      <dgm:prSet/>
      <dgm:spPr/>
      <dgm:t>
        <a:bodyPr/>
        <a:lstStyle/>
        <a:p>
          <a:endParaRPr lang="en-US" sz="1800" b="1">
            <a:solidFill>
              <a:srgbClr val="000000"/>
            </a:solidFill>
          </a:endParaRPr>
        </a:p>
      </dgm:t>
    </dgm:pt>
    <dgm:pt modelId="{696EA457-D174-2448-802C-5A98F1E89F11}">
      <dgm:prSet custT="1"/>
      <dgm:spPr>
        <a:solidFill>
          <a:schemeClr val="accent1">
            <a:lumMod val="40000"/>
            <a:lumOff val="60000"/>
          </a:scheme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0000"/>
              </a:solidFill>
            </a:rPr>
            <a:t>Ascertain how long </a:t>
          </a:r>
          <a:r>
            <a:rPr lang="en-US" sz="2000" b="1" dirty="0" smtClean="0">
              <a:solidFill>
                <a:srgbClr val="000000"/>
              </a:solidFill>
            </a:rPr>
            <a:t>he</a:t>
          </a:r>
          <a:r>
            <a:rPr lang="en-US" sz="2400" b="1" dirty="0" smtClean="0">
              <a:solidFill>
                <a:srgbClr val="000000"/>
              </a:solidFill>
            </a:rPr>
            <a:t> will take to make an application for recount in writing</a:t>
          </a:r>
        </a:p>
        <a:p>
          <a:pPr defTabSz="800100" rtl="0">
            <a:lnSpc>
              <a:spcPct val="90000"/>
            </a:lnSpc>
            <a:spcBef>
              <a:spcPct val="0"/>
            </a:spcBef>
            <a:spcAft>
              <a:spcPct val="35000"/>
            </a:spcAft>
          </a:pPr>
          <a:endParaRPr lang="en-US" sz="2400" b="1" dirty="0">
            <a:solidFill>
              <a:srgbClr val="000000"/>
            </a:solidFill>
          </a:endParaRPr>
        </a:p>
      </dgm:t>
    </dgm:pt>
    <dgm:pt modelId="{E03503A7-670A-554B-8475-159A76B9757B}" type="parTrans" cxnId="{1D3F82B9-DF9A-3044-A229-9DD176F58599}">
      <dgm:prSet/>
      <dgm:spPr/>
      <dgm:t>
        <a:bodyPr/>
        <a:lstStyle/>
        <a:p>
          <a:endParaRPr lang="en-US" sz="1800" b="1">
            <a:solidFill>
              <a:srgbClr val="000000"/>
            </a:solidFill>
          </a:endParaRPr>
        </a:p>
      </dgm:t>
    </dgm:pt>
    <dgm:pt modelId="{554DEB7E-5F39-5B4B-AF67-2A740227863F}" type="sibTrans" cxnId="{1D3F82B9-DF9A-3044-A229-9DD176F58599}">
      <dgm:prSet/>
      <dgm:spPr/>
      <dgm:t>
        <a:bodyPr/>
        <a:lstStyle/>
        <a:p>
          <a:endParaRPr lang="en-US" sz="1800" b="1">
            <a:solidFill>
              <a:srgbClr val="000000"/>
            </a:solidFill>
          </a:endParaRPr>
        </a:p>
      </dgm:t>
    </dgm:pt>
    <dgm:pt modelId="{4A3B3B9C-B271-6F46-9301-29D5A92C371E}">
      <dgm:prSet custT="1"/>
      <dgm:spPr>
        <a:solidFill>
          <a:schemeClr val="accent6">
            <a:lumMod val="40000"/>
            <a:lumOff val="60000"/>
          </a:scheme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0000"/>
              </a:solidFill>
            </a:rPr>
            <a:t>If  time requested is reasonable, announce exact hour and minute till which you will be waiting</a:t>
          </a:r>
        </a:p>
        <a:p>
          <a:pPr defTabSz="800100" rtl="0">
            <a:lnSpc>
              <a:spcPct val="90000"/>
            </a:lnSpc>
            <a:spcBef>
              <a:spcPct val="0"/>
            </a:spcBef>
            <a:spcAft>
              <a:spcPct val="35000"/>
            </a:spcAft>
          </a:pPr>
          <a:endParaRPr lang="en-US" sz="2800" b="1" dirty="0">
            <a:solidFill>
              <a:srgbClr val="000000"/>
            </a:solidFill>
          </a:endParaRPr>
        </a:p>
      </dgm:t>
    </dgm:pt>
    <dgm:pt modelId="{506563E3-E3C1-DA44-B895-788E14D77E5E}" type="parTrans" cxnId="{FA0D7896-56B9-CA48-8ABA-AE41140FAFA3}">
      <dgm:prSet/>
      <dgm:spPr/>
      <dgm:t>
        <a:bodyPr/>
        <a:lstStyle/>
        <a:p>
          <a:endParaRPr lang="en-US" sz="1800" b="1">
            <a:solidFill>
              <a:srgbClr val="000000"/>
            </a:solidFill>
          </a:endParaRPr>
        </a:p>
      </dgm:t>
    </dgm:pt>
    <dgm:pt modelId="{AF4D2EB8-0F81-6849-81F7-533924C07CE7}" type="sibTrans" cxnId="{FA0D7896-56B9-CA48-8ABA-AE41140FAFA3}">
      <dgm:prSet/>
      <dgm:spPr/>
      <dgm:t>
        <a:bodyPr/>
        <a:lstStyle/>
        <a:p>
          <a:endParaRPr lang="en-US" sz="1800" b="1">
            <a:solidFill>
              <a:srgbClr val="000000"/>
            </a:solidFill>
          </a:endParaRPr>
        </a:p>
      </dgm:t>
    </dgm:pt>
    <dgm:pt modelId="{3B6BA70D-B29B-0040-A515-8D50B56EBA9B}" type="pres">
      <dgm:prSet presAssocID="{52903A05-98D0-FF4B-8CEB-2E60792B1616}" presName="Name0" presStyleCnt="0">
        <dgm:presLayoutVars>
          <dgm:dir/>
          <dgm:resizeHandles val="exact"/>
        </dgm:presLayoutVars>
      </dgm:prSet>
      <dgm:spPr/>
      <dgm:t>
        <a:bodyPr/>
        <a:lstStyle/>
        <a:p>
          <a:endParaRPr lang="en-US"/>
        </a:p>
      </dgm:t>
    </dgm:pt>
    <dgm:pt modelId="{D76688FA-20D1-E64B-89DD-5877638BC9C5}" type="pres">
      <dgm:prSet presAssocID="{861C6DCA-1708-3B41-9C6F-F59C8799AB16}" presName="node" presStyleLbl="node1" presStyleIdx="0" presStyleCnt="4" custScaleX="130002" custScaleY="116888" custLinFactNeighborX="3591">
        <dgm:presLayoutVars>
          <dgm:bulletEnabled val="1"/>
        </dgm:presLayoutVars>
      </dgm:prSet>
      <dgm:spPr/>
      <dgm:t>
        <a:bodyPr/>
        <a:lstStyle/>
        <a:p>
          <a:endParaRPr lang="en-US"/>
        </a:p>
      </dgm:t>
    </dgm:pt>
    <dgm:pt modelId="{5DED2761-74E7-3049-8D24-54BE87122A4E}" type="pres">
      <dgm:prSet presAssocID="{DADC7581-7CFC-3E49-BF25-DA2D557A9E5B}" presName="sibTrans" presStyleLbl="sibTrans1D1" presStyleIdx="0" presStyleCnt="3"/>
      <dgm:spPr/>
      <dgm:t>
        <a:bodyPr/>
        <a:lstStyle/>
        <a:p>
          <a:endParaRPr lang="en-US"/>
        </a:p>
      </dgm:t>
    </dgm:pt>
    <dgm:pt modelId="{C333C06B-FB78-CF4E-90BB-421D7BABBA97}" type="pres">
      <dgm:prSet presAssocID="{DADC7581-7CFC-3E49-BF25-DA2D557A9E5B}" presName="connectorText" presStyleLbl="sibTrans1D1" presStyleIdx="0" presStyleCnt="3"/>
      <dgm:spPr/>
      <dgm:t>
        <a:bodyPr/>
        <a:lstStyle/>
        <a:p>
          <a:endParaRPr lang="en-US"/>
        </a:p>
      </dgm:t>
    </dgm:pt>
    <dgm:pt modelId="{10610574-1EE0-044C-820D-01E7236719B4}" type="pres">
      <dgm:prSet presAssocID="{0F0CC7E1-EA00-EB40-B5AE-17623C2DD6BB}" presName="node" presStyleLbl="node1" presStyleIdx="1" presStyleCnt="4" custScaleX="129868" custScaleY="116146" custLinFactNeighborX="-4478" custLinFactNeighborY="-467">
        <dgm:presLayoutVars>
          <dgm:bulletEnabled val="1"/>
        </dgm:presLayoutVars>
      </dgm:prSet>
      <dgm:spPr/>
      <dgm:t>
        <a:bodyPr/>
        <a:lstStyle/>
        <a:p>
          <a:endParaRPr lang="en-US"/>
        </a:p>
      </dgm:t>
    </dgm:pt>
    <dgm:pt modelId="{984EC021-74CB-0544-895F-CC29F7A45647}" type="pres">
      <dgm:prSet presAssocID="{0D43CD12-6694-7B44-A354-C54D22212794}" presName="sibTrans" presStyleLbl="sibTrans1D1" presStyleIdx="1" presStyleCnt="3"/>
      <dgm:spPr/>
      <dgm:t>
        <a:bodyPr/>
        <a:lstStyle/>
        <a:p>
          <a:endParaRPr lang="en-US"/>
        </a:p>
      </dgm:t>
    </dgm:pt>
    <dgm:pt modelId="{52B30CD9-3F87-2F40-80C1-975FCC67494C}" type="pres">
      <dgm:prSet presAssocID="{0D43CD12-6694-7B44-A354-C54D22212794}" presName="connectorText" presStyleLbl="sibTrans1D1" presStyleIdx="1" presStyleCnt="3"/>
      <dgm:spPr/>
      <dgm:t>
        <a:bodyPr/>
        <a:lstStyle/>
        <a:p>
          <a:endParaRPr lang="en-US"/>
        </a:p>
      </dgm:t>
    </dgm:pt>
    <dgm:pt modelId="{665E82E4-7A91-D64F-828E-BA2FE53D1CF1}" type="pres">
      <dgm:prSet presAssocID="{696EA457-D174-2448-802C-5A98F1E89F11}" presName="node" presStyleLbl="node1" presStyleIdx="2" presStyleCnt="4" custScaleX="120518" custScaleY="117146" custLinFactNeighborX="3591">
        <dgm:presLayoutVars>
          <dgm:bulletEnabled val="1"/>
        </dgm:presLayoutVars>
      </dgm:prSet>
      <dgm:spPr/>
      <dgm:t>
        <a:bodyPr/>
        <a:lstStyle/>
        <a:p>
          <a:endParaRPr lang="en-US"/>
        </a:p>
      </dgm:t>
    </dgm:pt>
    <dgm:pt modelId="{60F7DADA-D297-9A4D-B0AC-67FC3DD88244}" type="pres">
      <dgm:prSet presAssocID="{554DEB7E-5F39-5B4B-AF67-2A740227863F}" presName="sibTrans" presStyleLbl="sibTrans1D1" presStyleIdx="2" presStyleCnt="3"/>
      <dgm:spPr/>
      <dgm:t>
        <a:bodyPr/>
        <a:lstStyle/>
        <a:p>
          <a:endParaRPr lang="en-US"/>
        </a:p>
      </dgm:t>
    </dgm:pt>
    <dgm:pt modelId="{9FC77D36-0781-C445-8B7B-7BC91625D922}" type="pres">
      <dgm:prSet presAssocID="{554DEB7E-5F39-5B4B-AF67-2A740227863F}" presName="connectorText" presStyleLbl="sibTrans1D1" presStyleIdx="2" presStyleCnt="3"/>
      <dgm:spPr/>
      <dgm:t>
        <a:bodyPr/>
        <a:lstStyle/>
        <a:p>
          <a:endParaRPr lang="en-US"/>
        </a:p>
      </dgm:t>
    </dgm:pt>
    <dgm:pt modelId="{2F2A31AA-3AAD-3C45-84E1-957B71EC2592}" type="pres">
      <dgm:prSet presAssocID="{4A3B3B9C-B271-6F46-9301-29D5A92C371E}" presName="node" presStyleLbl="node1" presStyleIdx="3" presStyleCnt="4" custScaleX="126125" custScaleY="118324" custLinFactNeighborX="7182">
        <dgm:presLayoutVars>
          <dgm:bulletEnabled val="1"/>
        </dgm:presLayoutVars>
      </dgm:prSet>
      <dgm:spPr/>
      <dgm:t>
        <a:bodyPr/>
        <a:lstStyle/>
        <a:p>
          <a:endParaRPr lang="en-US"/>
        </a:p>
      </dgm:t>
    </dgm:pt>
  </dgm:ptLst>
  <dgm:cxnLst>
    <dgm:cxn modelId="{B07417AF-A2F0-4F9A-95B3-F646E4FF0531}" type="presOf" srcId="{554DEB7E-5F39-5B4B-AF67-2A740227863F}" destId="{9FC77D36-0781-C445-8B7B-7BC91625D922}" srcOrd="1" destOrd="0" presId="urn:microsoft.com/office/officeart/2005/8/layout/bProcess3"/>
    <dgm:cxn modelId="{8F231ACE-FD1E-4DA9-AFA9-7AB9AF7C0239}" type="presOf" srcId="{554DEB7E-5F39-5B4B-AF67-2A740227863F}" destId="{60F7DADA-D297-9A4D-B0AC-67FC3DD88244}" srcOrd="0" destOrd="0" presId="urn:microsoft.com/office/officeart/2005/8/layout/bProcess3"/>
    <dgm:cxn modelId="{387F18D7-3C94-466D-BAA8-D74FE4AAB79A}" type="presOf" srcId="{52903A05-98D0-FF4B-8CEB-2E60792B1616}" destId="{3B6BA70D-B29B-0040-A515-8D50B56EBA9B}" srcOrd="0" destOrd="0" presId="urn:microsoft.com/office/officeart/2005/8/layout/bProcess3"/>
    <dgm:cxn modelId="{46CE010F-6719-4BD7-8935-81F5641F2367}" type="presOf" srcId="{696EA457-D174-2448-802C-5A98F1E89F11}" destId="{665E82E4-7A91-D64F-828E-BA2FE53D1CF1}" srcOrd="0" destOrd="0" presId="urn:microsoft.com/office/officeart/2005/8/layout/bProcess3"/>
    <dgm:cxn modelId="{6FB21C24-7E58-3747-A8C2-4355746290A5}" srcId="{52903A05-98D0-FF4B-8CEB-2E60792B1616}" destId="{0F0CC7E1-EA00-EB40-B5AE-17623C2DD6BB}" srcOrd="1" destOrd="0" parTransId="{3BB989B1-792E-5148-9FF7-EFE8DA2E355B}" sibTransId="{0D43CD12-6694-7B44-A354-C54D22212794}"/>
    <dgm:cxn modelId="{354E14AC-F4E0-4C46-B2A5-E3DA359F8E72}" type="presOf" srcId="{861C6DCA-1708-3B41-9C6F-F59C8799AB16}" destId="{D76688FA-20D1-E64B-89DD-5877638BC9C5}" srcOrd="0" destOrd="0" presId="urn:microsoft.com/office/officeart/2005/8/layout/bProcess3"/>
    <dgm:cxn modelId="{765876A4-3C6E-4741-B0E6-8BF546840EAB}" srcId="{52903A05-98D0-FF4B-8CEB-2E60792B1616}" destId="{861C6DCA-1708-3B41-9C6F-F59C8799AB16}" srcOrd="0" destOrd="0" parTransId="{ADF76A2D-7783-4C47-A1D1-4F24751299E7}" sibTransId="{DADC7581-7CFC-3E49-BF25-DA2D557A9E5B}"/>
    <dgm:cxn modelId="{FA0D7896-56B9-CA48-8ABA-AE41140FAFA3}" srcId="{52903A05-98D0-FF4B-8CEB-2E60792B1616}" destId="{4A3B3B9C-B271-6F46-9301-29D5A92C371E}" srcOrd="3" destOrd="0" parTransId="{506563E3-E3C1-DA44-B895-788E14D77E5E}" sibTransId="{AF4D2EB8-0F81-6849-81F7-533924C07CE7}"/>
    <dgm:cxn modelId="{1D3F82B9-DF9A-3044-A229-9DD176F58599}" srcId="{52903A05-98D0-FF4B-8CEB-2E60792B1616}" destId="{696EA457-D174-2448-802C-5A98F1E89F11}" srcOrd="2" destOrd="0" parTransId="{E03503A7-670A-554B-8475-159A76B9757B}" sibTransId="{554DEB7E-5F39-5B4B-AF67-2A740227863F}"/>
    <dgm:cxn modelId="{A67B54DB-9A13-4654-97F3-C1F07F85429F}" type="presOf" srcId="{0D43CD12-6694-7B44-A354-C54D22212794}" destId="{52B30CD9-3F87-2F40-80C1-975FCC67494C}" srcOrd="1" destOrd="0" presId="urn:microsoft.com/office/officeart/2005/8/layout/bProcess3"/>
    <dgm:cxn modelId="{E4EBB3CA-74DB-41B8-B904-52C01E5F5322}" type="presOf" srcId="{0F0CC7E1-EA00-EB40-B5AE-17623C2DD6BB}" destId="{10610574-1EE0-044C-820D-01E7236719B4}" srcOrd="0" destOrd="0" presId="urn:microsoft.com/office/officeart/2005/8/layout/bProcess3"/>
    <dgm:cxn modelId="{6F9152FB-9DB7-4EDE-9C43-F05A984EDF6A}" type="presOf" srcId="{DADC7581-7CFC-3E49-BF25-DA2D557A9E5B}" destId="{5DED2761-74E7-3049-8D24-54BE87122A4E}" srcOrd="0" destOrd="0" presId="urn:microsoft.com/office/officeart/2005/8/layout/bProcess3"/>
    <dgm:cxn modelId="{0D6D4FCF-D83C-4729-B5C4-ABE6D32CF270}" type="presOf" srcId="{0D43CD12-6694-7B44-A354-C54D22212794}" destId="{984EC021-74CB-0544-895F-CC29F7A45647}" srcOrd="0" destOrd="0" presId="urn:microsoft.com/office/officeart/2005/8/layout/bProcess3"/>
    <dgm:cxn modelId="{9A9B7DD5-D182-45A8-9A73-E2F2B4F941CB}" type="presOf" srcId="{DADC7581-7CFC-3E49-BF25-DA2D557A9E5B}" destId="{C333C06B-FB78-CF4E-90BB-421D7BABBA97}" srcOrd="1" destOrd="0" presId="urn:microsoft.com/office/officeart/2005/8/layout/bProcess3"/>
    <dgm:cxn modelId="{3C78CFF1-612B-43EA-BBF3-AE9B74CB4629}" type="presOf" srcId="{4A3B3B9C-B271-6F46-9301-29D5A92C371E}" destId="{2F2A31AA-3AAD-3C45-84E1-957B71EC2592}" srcOrd="0" destOrd="0" presId="urn:microsoft.com/office/officeart/2005/8/layout/bProcess3"/>
    <dgm:cxn modelId="{8F13C29B-8A85-41B6-906E-42B1A0A26568}" type="presParOf" srcId="{3B6BA70D-B29B-0040-A515-8D50B56EBA9B}" destId="{D76688FA-20D1-E64B-89DD-5877638BC9C5}" srcOrd="0" destOrd="0" presId="urn:microsoft.com/office/officeart/2005/8/layout/bProcess3"/>
    <dgm:cxn modelId="{15F25A96-FE85-48A1-A56F-87C5C98435EE}" type="presParOf" srcId="{3B6BA70D-B29B-0040-A515-8D50B56EBA9B}" destId="{5DED2761-74E7-3049-8D24-54BE87122A4E}" srcOrd="1" destOrd="0" presId="urn:microsoft.com/office/officeart/2005/8/layout/bProcess3"/>
    <dgm:cxn modelId="{0C5E6C1F-79EB-4F97-8B39-9A22EA84F2B3}" type="presParOf" srcId="{5DED2761-74E7-3049-8D24-54BE87122A4E}" destId="{C333C06B-FB78-CF4E-90BB-421D7BABBA97}" srcOrd="0" destOrd="0" presId="urn:microsoft.com/office/officeart/2005/8/layout/bProcess3"/>
    <dgm:cxn modelId="{2F8F0AF0-B4C7-4487-B22F-35C0317110CB}" type="presParOf" srcId="{3B6BA70D-B29B-0040-A515-8D50B56EBA9B}" destId="{10610574-1EE0-044C-820D-01E7236719B4}" srcOrd="2" destOrd="0" presId="urn:microsoft.com/office/officeart/2005/8/layout/bProcess3"/>
    <dgm:cxn modelId="{204A1132-D91B-4215-8496-32292F3CB292}" type="presParOf" srcId="{3B6BA70D-B29B-0040-A515-8D50B56EBA9B}" destId="{984EC021-74CB-0544-895F-CC29F7A45647}" srcOrd="3" destOrd="0" presId="urn:microsoft.com/office/officeart/2005/8/layout/bProcess3"/>
    <dgm:cxn modelId="{83DA5EA7-0AD7-4461-BACD-90C286409BAC}" type="presParOf" srcId="{984EC021-74CB-0544-895F-CC29F7A45647}" destId="{52B30CD9-3F87-2F40-80C1-975FCC67494C}" srcOrd="0" destOrd="0" presId="urn:microsoft.com/office/officeart/2005/8/layout/bProcess3"/>
    <dgm:cxn modelId="{CE30657B-CB52-4122-8EE2-D717BB686AE3}" type="presParOf" srcId="{3B6BA70D-B29B-0040-A515-8D50B56EBA9B}" destId="{665E82E4-7A91-D64F-828E-BA2FE53D1CF1}" srcOrd="4" destOrd="0" presId="urn:microsoft.com/office/officeart/2005/8/layout/bProcess3"/>
    <dgm:cxn modelId="{C85C5AAB-95BD-47FC-9D82-C031721E4547}" type="presParOf" srcId="{3B6BA70D-B29B-0040-A515-8D50B56EBA9B}" destId="{60F7DADA-D297-9A4D-B0AC-67FC3DD88244}" srcOrd="5" destOrd="0" presId="urn:microsoft.com/office/officeart/2005/8/layout/bProcess3"/>
    <dgm:cxn modelId="{F47D220F-1D45-4317-813B-AA1BBB58A392}" type="presParOf" srcId="{60F7DADA-D297-9A4D-B0AC-67FC3DD88244}" destId="{9FC77D36-0781-C445-8B7B-7BC91625D922}" srcOrd="0" destOrd="0" presId="urn:microsoft.com/office/officeart/2005/8/layout/bProcess3"/>
    <dgm:cxn modelId="{A25C83DD-9D49-4F93-AD6D-F13BE5F28455}" type="presParOf" srcId="{3B6BA70D-B29B-0040-A515-8D50B56EBA9B}" destId="{2F2A31AA-3AAD-3C45-84E1-957B71EC2592}"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903A05-98D0-FF4B-8CEB-2E60792B1616}" type="doc">
      <dgm:prSet loTypeId="urn:microsoft.com/office/officeart/2005/8/layout/bProcess3" loCatId="" qsTypeId="urn:microsoft.com/office/officeart/2005/8/quickstyle/simple4" qsCatId="simple" csTypeId="urn:microsoft.com/office/officeart/2005/8/colors/colorful3" csCatId="colorful" phldr="1"/>
      <dgm:spPr/>
      <dgm:t>
        <a:bodyPr/>
        <a:lstStyle/>
        <a:p>
          <a:endParaRPr lang="en-US"/>
        </a:p>
      </dgm:t>
    </dgm:pt>
    <dgm:pt modelId="{4A3B3B9C-B271-6F46-9301-29D5A92C371E}">
      <dgm:prSet custT="1"/>
      <dgm:spPr>
        <a:solidFill>
          <a:schemeClr val="accent2">
            <a:lumMod val="20000"/>
            <a:lumOff val="80000"/>
          </a:scheme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0000"/>
              </a:solidFill>
            </a:rPr>
            <a:t>If  time requested is reasonable, announce exact hour and minute till which you will be waiting</a:t>
          </a:r>
        </a:p>
        <a:p>
          <a:pPr defTabSz="800100" rtl="0">
            <a:lnSpc>
              <a:spcPct val="90000"/>
            </a:lnSpc>
            <a:spcBef>
              <a:spcPct val="0"/>
            </a:spcBef>
            <a:spcAft>
              <a:spcPct val="35000"/>
            </a:spcAft>
          </a:pPr>
          <a:endParaRPr lang="en-US" sz="2400" b="1" dirty="0">
            <a:solidFill>
              <a:srgbClr val="000000"/>
            </a:solidFill>
          </a:endParaRPr>
        </a:p>
      </dgm:t>
    </dgm:pt>
    <dgm:pt modelId="{506563E3-E3C1-DA44-B895-788E14D77E5E}" type="parTrans" cxnId="{FA0D7896-56B9-CA48-8ABA-AE41140FAFA3}">
      <dgm:prSet/>
      <dgm:spPr/>
      <dgm:t>
        <a:bodyPr/>
        <a:lstStyle/>
        <a:p>
          <a:endParaRPr lang="en-US" sz="1800" b="1">
            <a:solidFill>
              <a:srgbClr val="000000"/>
            </a:solidFill>
          </a:endParaRPr>
        </a:p>
      </dgm:t>
    </dgm:pt>
    <dgm:pt modelId="{AF4D2EB8-0F81-6849-81F7-533924C07CE7}" type="sibTrans" cxnId="{FA0D7896-56B9-CA48-8ABA-AE41140FAFA3}">
      <dgm:prSet/>
      <dgm:spPr/>
      <dgm:t>
        <a:bodyPr/>
        <a:lstStyle/>
        <a:p>
          <a:endParaRPr lang="en-US" sz="1800" b="1">
            <a:solidFill>
              <a:srgbClr val="000000"/>
            </a:solidFill>
          </a:endParaRPr>
        </a:p>
      </dgm:t>
    </dgm:pt>
    <dgm:pt modelId="{81ACBBA2-0919-074D-B35B-2FA46FFC669F}">
      <dgm:prSet custT="1"/>
      <dgm:spPr>
        <a:solidFill>
          <a:schemeClr val="accent6">
            <a:lumMod val="40000"/>
            <a:lumOff val="60000"/>
          </a:schemeClr>
        </a:solidFill>
      </dgm:spPr>
      <dgm:t>
        <a:bodyPr/>
        <a:lstStyle/>
        <a:p>
          <a:pPr rtl="0"/>
          <a:r>
            <a:rPr lang="en-US" sz="2000" b="1" dirty="0" smtClean="0">
              <a:solidFill>
                <a:srgbClr val="000000"/>
              </a:solidFill>
            </a:rPr>
            <a:t>Consider the grounds urged in application and decide if valid in whole or part. Reject entirely if found unreasonable/frivolous</a:t>
          </a:r>
          <a:endParaRPr lang="en-US" sz="2000" b="1" dirty="0">
            <a:solidFill>
              <a:srgbClr val="000000"/>
            </a:solidFill>
          </a:endParaRPr>
        </a:p>
      </dgm:t>
    </dgm:pt>
    <dgm:pt modelId="{27CD31BD-FB28-4647-B129-52D7CB07846A}" type="parTrans" cxnId="{959CA7D7-29DC-EE42-94AA-4A513F818BF0}">
      <dgm:prSet/>
      <dgm:spPr/>
      <dgm:t>
        <a:bodyPr/>
        <a:lstStyle/>
        <a:p>
          <a:endParaRPr lang="en-US" sz="1800" b="1">
            <a:solidFill>
              <a:srgbClr val="000000"/>
            </a:solidFill>
          </a:endParaRPr>
        </a:p>
      </dgm:t>
    </dgm:pt>
    <dgm:pt modelId="{F008E247-DB4C-314D-8FCB-4FB5FE858DE4}" type="sibTrans" cxnId="{959CA7D7-29DC-EE42-94AA-4A513F818BF0}">
      <dgm:prSet/>
      <dgm:spPr/>
      <dgm:t>
        <a:bodyPr/>
        <a:lstStyle/>
        <a:p>
          <a:endParaRPr lang="en-US" sz="1800" b="1">
            <a:solidFill>
              <a:srgbClr val="000000"/>
            </a:solidFill>
          </a:endParaRPr>
        </a:p>
      </dgm:t>
    </dgm:pt>
    <dgm:pt modelId="{61C8D30A-80BA-924B-BDEB-162A27295E90}">
      <dgm:prSet custT="1"/>
      <dgm:spPr/>
      <dgm:t>
        <a:bodyPr/>
        <a:lstStyle/>
        <a:p>
          <a:pPr defTabSz="800100" rtl="0">
            <a:lnSpc>
              <a:spcPct val="90000"/>
            </a:lnSpc>
            <a:spcBef>
              <a:spcPct val="0"/>
            </a:spcBef>
            <a:spcAft>
              <a:spcPct val="35000"/>
            </a:spcAft>
          </a:pPr>
          <a:r>
            <a:rPr lang="en-US" sz="2000" b="1" dirty="0" smtClean="0">
              <a:solidFill>
                <a:srgbClr val="000000"/>
              </a:solidFill>
            </a:rPr>
            <a:t>Reason for accepting or rejecting the application should be recorded in detail</a:t>
          </a:r>
          <a:endParaRPr lang="en-US" sz="2000" b="1" dirty="0">
            <a:solidFill>
              <a:srgbClr val="000000"/>
            </a:solidFill>
          </a:endParaRPr>
        </a:p>
      </dgm:t>
    </dgm:pt>
    <dgm:pt modelId="{0477D563-7A51-374C-8B99-FE6362F3EC8C}" type="parTrans" cxnId="{4CEFC475-E2F9-7349-9206-6022BC858DFD}">
      <dgm:prSet/>
      <dgm:spPr/>
      <dgm:t>
        <a:bodyPr/>
        <a:lstStyle/>
        <a:p>
          <a:endParaRPr lang="en-US" sz="1800" b="1">
            <a:solidFill>
              <a:srgbClr val="000000"/>
            </a:solidFill>
          </a:endParaRPr>
        </a:p>
      </dgm:t>
    </dgm:pt>
    <dgm:pt modelId="{2CF2C95A-FD4C-3F45-8CAA-A31E084EB831}" type="sibTrans" cxnId="{4CEFC475-E2F9-7349-9206-6022BC858DFD}">
      <dgm:prSet/>
      <dgm:spPr/>
      <dgm:t>
        <a:bodyPr/>
        <a:lstStyle/>
        <a:p>
          <a:endParaRPr lang="en-US" sz="1800" b="1">
            <a:solidFill>
              <a:srgbClr val="000000"/>
            </a:solidFill>
          </a:endParaRPr>
        </a:p>
      </dgm:t>
    </dgm:pt>
    <dgm:pt modelId="{FE8FCA2D-5A72-BD44-B9BE-D7E47E25A7E7}">
      <dgm:prSet custT="1"/>
      <dgm:spPr>
        <a:solidFill>
          <a:schemeClr val="accent3"/>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0000"/>
              </a:solidFill>
            </a:rPr>
            <a:t>After careful recount, make changes if any in Form 20 and announce the same. Complete and sign Form 20</a:t>
          </a:r>
        </a:p>
        <a:p>
          <a:pPr defTabSz="800100" rtl="0">
            <a:lnSpc>
              <a:spcPct val="90000"/>
            </a:lnSpc>
            <a:spcBef>
              <a:spcPct val="0"/>
            </a:spcBef>
            <a:spcAft>
              <a:spcPct val="35000"/>
            </a:spcAft>
          </a:pPr>
          <a:endParaRPr lang="en-US" sz="2400" b="1" dirty="0">
            <a:solidFill>
              <a:srgbClr val="000000"/>
            </a:solidFill>
          </a:endParaRPr>
        </a:p>
      </dgm:t>
    </dgm:pt>
    <dgm:pt modelId="{3099F37C-2643-2546-AA64-A0412DEF39A0}" type="parTrans" cxnId="{7C235844-2977-1544-8745-AE4A47FC4536}">
      <dgm:prSet/>
      <dgm:spPr/>
      <dgm:t>
        <a:bodyPr/>
        <a:lstStyle/>
        <a:p>
          <a:endParaRPr lang="en-US" sz="1800" b="1">
            <a:solidFill>
              <a:srgbClr val="000000"/>
            </a:solidFill>
          </a:endParaRPr>
        </a:p>
      </dgm:t>
    </dgm:pt>
    <dgm:pt modelId="{8179B835-D525-6F42-A10F-C752E945FF57}" type="sibTrans" cxnId="{7C235844-2977-1544-8745-AE4A47FC4536}">
      <dgm:prSet/>
      <dgm:spPr/>
      <dgm:t>
        <a:bodyPr/>
        <a:lstStyle/>
        <a:p>
          <a:endParaRPr lang="en-US" sz="1800" b="1">
            <a:solidFill>
              <a:srgbClr val="000000"/>
            </a:solidFill>
          </a:endParaRPr>
        </a:p>
      </dgm:t>
    </dgm:pt>
    <dgm:pt modelId="{DACC45F0-E44F-4290-811E-F0B0436484FD}">
      <dgm:prSet custT="1"/>
      <dgm:spPr>
        <a:solidFill>
          <a:schemeClr val="accent1">
            <a:lumMod val="40000"/>
            <a:lumOff val="60000"/>
          </a:schemeClr>
        </a:solidFill>
      </dgm:spPr>
      <dgm:t>
        <a:bodyPr/>
        <a:lstStyle/>
        <a:p>
          <a:pPr rtl="0"/>
          <a:r>
            <a:rPr lang="en-US" sz="2000" b="1" dirty="0" smtClean="0">
              <a:solidFill>
                <a:srgbClr val="000000"/>
              </a:solidFill>
            </a:rPr>
            <a:t>After </a:t>
          </a:r>
          <a:r>
            <a:rPr lang="en-US" sz="2000" b="1" dirty="0" smtClean="0">
              <a:solidFill>
                <a:srgbClr val="C00000"/>
              </a:solidFill>
            </a:rPr>
            <a:t>observer’s clearance</a:t>
          </a:r>
          <a:r>
            <a:rPr lang="en-US" sz="2000" b="1" dirty="0" smtClean="0">
              <a:solidFill>
                <a:srgbClr val="000000"/>
              </a:solidFill>
            </a:rPr>
            <a:t> is obtained, announce the result</a:t>
          </a:r>
          <a:endParaRPr lang="en-US" sz="2000" b="1" dirty="0">
            <a:solidFill>
              <a:srgbClr val="000000"/>
            </a:solidFill>
          </a:endParaRPr>
        </a:p>
      </dgm:t>
    </dgm:pt>
    <dgm:pt modelId="{A804BE77-9642-48C4-95B8-F98EBD461664}" type="parTrans" cxnId="{87030DAC-9002-4531-8151-20F29398AABD}">
      <dgm:prSet/>
      <dgm:spPr/>
      <dgm:t>
        <a:bodyPr/>
        <a:lstStyle/>
        <a:p>
          <a:endParaRPr lang="en-IN"/>
        </a:p>
      </dgm:t>
    </dgm:pt>
    <dgm:pt modelId="{2EDDC558-A40E-4D34-B8E4-1281B18B37E6}" type="sibTrans" cxnId="{87030DAC-9002-4531-8151-20F29398AABD}">
      <dgm:prSet/>
      <dgm:spPr/>
      <dgm:t>
        <a:bodyPr/>
        <a:lstStyle/>
        <a:p>
          <a:endParaRPr lang="en-IN"/>
        </a:p>
      </dgm:t>
    </dgm:pt>
    <dgm:pt modelId="{3B6BA70D-B29B-0040-A515-8D50B56EBA9B}" type="pres">
      <dgm:prSet presAssocID="{52903A05-98D0-FF4B-8CEB-2E60792B1616}" presName="Name0" presStyleCnt="0">
        <dgm:presLayoutVars>
          <dgm:dir/>
          <dgm:resizeHandles val="exact"/>
        </dgm:presLayoutVars>
      </dgm:prSet>
      <dgm:spPr/>
      <dgm:t>
        <a:bodyPr/>
        <a:lstStyle/>
        <a:p>
          <a:endParaRPr lang="en-US"/>
        </a:p>
      </dgm:t>
    </dgm:pt>
    <dgm:pt modelId="{2F2A31AA-3AAD-3C45-84E1-957B71EC2592}" type="pres">
      <dgm:prSet presAssocID="{4A3B3B9C-B271-6F46-9301-29D5A92C371E}" presName="node" presStyleLbl="node1" presStyleIdx="0" presStyleCnt="5" custAng="0" custScaleX="174948" custScaleY="149340" custLinFactNeighborY="-42908">
        <dgm:presLayoutVars>
          <dgm:bulletEnabled val="1"/>
        </dgm:presLayoutVars>
      </dgm:prSet>
      <dgm:spPr/>
      <dgm:t>
        <a:bodyPr/>
        <a:lstStyle/>
        <a:p>
          <a:endParaRPr lang="en-US"/>
        </a:p>
      </dgm:t>
    </dgm:pt>
    <dgm:pt modelId="{7D2A1820-8559-2B43-8CE5-AAAA88628F6E}" type="pres">
      <dgm:prSet presAssocID="{AF4D2EB8-0F81-6849-81F7-533924C07CE7}" presName="sibTrans" presStyleLbl="sibTrans1D1" presStyleIdx="0" presStyleCnt="4"/>
      <dgm:spPr/>
      <dgm:t>
        <a:bodyPr/>
        <a:lstStyle/>
        <a:p>
          <a:endParaRPr lang="en-US"/>
        </a:p>
      </dgm:t>
    </dgm:pt>
    <dgm:pt modelId="{E2ED1BEE-1325-964C-A56F-822AAA3E83FB}" type="pres">
      <dgm:prSet presAssocID="{AF4D2EB8-0F81-6849-81F7-533924C07CE7}" presName="connectorText" presStyleLbl="sibTrans1D1" presStyleIdx="0" presStyleCnt="4"/>
      <dgm:spPr/>
      <dgm:t>
        <a:bodyPr/>
        <a:lstStyle/>
        <a:p>
          <a:endParaRPr lang="en-US"/>
        </a:p>
      </dgm:t>
    </dgm:pt>
    <dgm:pt modelId="{CF097B23-A8B9-D547-9452-CC704B28F2FA}" type="pres">
      <dgm:prSet presAssocID="{81ACBBA2-0919-074D-B35B-2FA46FFC669F}" presName="node" presStyleLbl="node1" presStyleIdx="1" presStyleCnt="5" custScaleX="185691" custScaleY="161240" custLinFactNeighborY="-41646">
        <dgm:presLayoutVars>
          <dgm:bulletEnabled val="1"/>
        </dgm:presLayoutVars>
      </dgm:prSet>
      <dgm:spPr/>
      <dgm:t>
        <a:bodyPr/>
        <a:lstStyle/>
        <a:p>
          <a:endParaRPr lang="en-US"/>
        </a:p>
      </dgm:t>
    </dgm:pt>
    <dgm:pt modelId="{7B0F6817-8AE4-F644-A479-2A29189256D7}" type="pres">
      <dgm:prSet presAssocID="{F008E247-DB4C-314D-8FCB-4FB5FE858DE4}" presName="sibTrans" presStyleLbl="sibTrans1D1" presStyleIdx="1" presStyleCnt="4"/>
      <dgm:spPr/>
      <dgm:t>
        <a:bodyPr/>
        <a:lstStyle/>
        <a:p>
          <a:endParaRPr lang="en-US"/>
        </a:p>
      </dgm:t>
    </dgm:pt>
    <dgm:pt modelId="{A95EBDEE-A915-F74E-8997-E7A42EF9EBF5}" type="pres">
      <dgm:prSet presAssocID="{F008E247-DB4C-314D-8FCB-4FB5FE858DE4}" presName="connectorText" presStyleLbl="sibTrans1D1" presStyleIdx="1" presStyleCnt="4"/>
      <dgm:spPr/>
      <dgm:t>
        <a:bodyPr/>
        <a:lstStyle/>
        <a:p>
          <a:endParaRPr lang="en-US"/>
        </a:p>
      </dgm:t>
    </dgm:pt>
    <dgm:pt modelId="{68F3F162-E614-FE48-BB29-3E83385DDA94}" type="pres">
      <dgm:prSet presAssocID="{61C8D30A-80BA-924B-BDEB-162A27295E90}" presName="node" presStyleLbl="node1" presStyleIdx="2" presStyleCnt="5" custScaleX="121808" custScaleY="162574">
        <dgm:presLayoutVars>
          <dgm:bulletEnabled val="1"/>
        </dgm:presLayoutVars>
      </dgm:prSet>
      <dgm:spPr/>
      <dgm:t>
        <a:bodyPr/>
        <a:lstStyle/>
        <a:p>
          <a:endParaRPr lang="en-US"/>
        </a:p>
      </dgm:t>
    </dgm:pt>
    <dgm:pt modelId="{A0196C61-0AEF-B944-80F8-BBDC37C52386}" type="pres">
      <dgm:prSet presAssocID="{2CF2C95A-FD4C-3F45-8CAA-A31E084EB831}" presName="sibTrans" presStyleLbl="sibTrans1D1" presStyleIdx="2" presStyleCnt="4"/>
      <dgm:spPr/>
      <dgm:t>
        <a:bodyPr/>
        <a:lstStyle/>
        <a:p>
          <a:endParaRPr lang="en-US"/>
        </a:p>
      </dgm:t>
    </dgm:pt>
    <dgm:pt modelId="{7B10C5D5-528E-E746-A570-70CF5C958E8F}" type="pres">
      <dgm:prSet presAssocID="{2CF2C95A-FD4C-3F45-8CAA-A31E084EB831}" presName="connectorText" presStyleLbl="sibTrans1D1" presStyleIdx="2" presStyleCnt="4"/>
      <dgm:spPr/>
      <dgm:t>
        <a:bodyPr/>
        <a:lstStyle/>
        <a:p>
          <a:endParaRPr lang="en-US"/>
        </a:p>
      </dgm:t>
    </dgm:pt>
    <dgm:pt modelId="{93D030FC-BF5C-E140-9347-6832BC11339E}" type="pres">
      <dgm:prSet presAssocID="{FE8FCA2D-5A72-BD44-B9BE-D7E47E25A7E7}" presName="node" presStyleLbl="node1" presStyleIdx="3" presStyleCnt="5" custScaleX="135155" custScaleY="155838" custLinFactNeighborX="-286" custLinFactNeighborY="-927">
        <dgm:presLayoutVars>
          <dgm:bulletEnabled val="1"/>
        </dgm:presLayoutVars>
      </dgm:prSet>
      <dgm:spPr/>
      <dgm:t>
        <a:bodyPr/>
        <a:lstStyle/>
        <a:p>
          <a:endParaRPr lang="en-US"/>
        </a:p>
      </dgm:t>
    </dgm:pt>
    <dgm:pt modelId="{BBB4E3CF-2AB0-7247-9F67-5D106505386E}" type="pres">
      <dgm:prSet presAssocID="{8179B835-D525-6F42-A10F-C752E945FF57}" presName="sibTrans" presStyleLbl="sibTrans1D1" presStyleIdx="3" presStyleCnt="4"/>
      <dgm:spPr/>
      <dgm:t>
        <a:bodyPr/>
        <a:lstStyle/>
        <a:p>
          <a:endParaRPr lang="en-US"/>
        </a:p>
      </dgm:t>
    </dgm:pt>
    <dgm:pt modelId="{25F49473-7096-384B-9EBC-59254FCF6FC0}" type="pres">
      <dgm:prSet presAssocID="{8179B835-D525-6F42-A10F-C752E945FF57}" presName="connectorText" presStyleLbl="sibTrans1D1" presStyleIdx="3" presStyleCnt="4"/>
      <dgm:spPr/>
      <dgm:t>
        <a:bodyPr/>
        <a:lstStyle/>
        <a:p>
          <a:endParaRPr lang="en-US"/>
        </a:p>
      </dgm:t>
    </dgm:pt>
    <dgm:pt modelId="{701C0F34-ADA0-43F4-AB2C-80474551E1F2}" type="pres">
      <dgm:prSet presAssocID="{DACC45F0-E44F-4290-811E-F0B0436484FD}" presName="node" presStyleLbl="node1" presStyleIdx="4" presStyleCnt="5" custScaleX="97389" custScaleY="152826" custLinFactNeighborX="-5089">
        <dgm:presLayoutVars>
          <dgm:bulletEnabled val="1"/>
        </dgm:presLayoutVars>
      </dgm:prSet>
      <dgm:spPr/>
      <dgm:t>
        <a:bodyPr/>
        <a:lstStyle/>
        <a:p>
          <a:endParaRPr lang="en-IN"/>
        </a:p>
      </dgm:t>
    </dgm:pt>
  </dgm:ptLst>
  <dgm:cxnLst>
    <dgm:cxn modelId="{959CA7D7-29DC-EE42-94AA-4A513F818BF0}" srcId="{52903A05-98D0-FF4B-8CEB-2E60792B1616}" destId="{81ACBBA2-0919-074D-B35B-2FA46FFC669F}" srcOrd="1" destOrd="0" parTransId="{27CD31BD-FB28-4647-B129-52D7CB07846A}" sibTransId="{F008E247-DB4C-314D-8FCB-4FB5FE858DE4}"/>
    <dgm:cxn modelId="{2F2BFF47-9312-46BF-9933-03F5261007C2}" type="presOf" srcId="{8179B835-D525-6F42-A10F-C752E945FF57}" destId="{BBB4E3CF-2AB0-7247-9F67-5D106505386E}" srcOrd="0" destOrd="0" presId="urn:microsoft.com/office/officeart/2005/8/layout/bProcess3"/>
    <dgm:cxn modelId="{CF365873-10C7-40F6-9FE2-63FDB33988C4}" type="presOf" srcId="{61C8D30A-80BA-924B-BDEB-162A27295E90}" destId="{68F3F162-E614-FE48-BB29-3E83385DDA94}" srcOrd="0" destOrd="0" presId="urn:microsoft.com/office/officeart/2005/8/layout/bProcess3"/>
    <dgm:cxn modelId="{754CE9F7-22A3-4097-9557-E3C099D1C7D3}" type="presOf" srcId="{F008E247-DB4C-314D-8FCB-4FB5FE858DE4}" destId="{7B0F6817-8AE4-F644-A479-2A29189256D7}" srcOrd="0" destOrd="0" presId="urn:microsoft.com/office/officeart/2005/8/layout/bProcess3"/>
    <dgm:cxn modelId="{EC38078B-2D7D-467F-8194-1FFC17EC7A1E}" type="presOf" srcId="{F008E247-DB4C-314D-8FCB-4FB5FE858DE4}" destId="{A95EBDEE-A915-F74E-8997-E7A42EF9EBF5}" srcOrd="1" destOrd="0" presId="urn:microsoft.com/office/officeart/2005/8/layout/bProcess3"/>
    <dgm:cxn modelId="{D2912573-92D3-46D3-8CC0-E9C2EBC15D41}" type="presOf" srcId="{8179B835-D525-6F42-A10F-C752E945FF57}" destId="{25F49473-7096-384B-9EBC-59254FCF6FC0}" srcOrd="1" destOrd="0" presId="urn:microsoft.com/office/officeart/2005/8/layout/bProcess3"/>
    <dgm:cxn modelId="{0B1CA112-D60C-4DF2-8373-44848C3FEAE5}" type="presOf" srcId="{81ACBBA2-0919-074D-B35B-2FA46FFC669F}" destId="{CF097B23-A8B9-D547-9452-CC704B28F2FA}" srcOrd="0" destOrd="0" presId="urn:microsoft.com/office/officeart/2005/8/layout/bProcess3"/>
    <dgm:cxn modelId="{87030DAC-9002-4531-8151-20F29398AABD}" srcId="{52903A05-98D0-FF4B-8CEB-2E60792B1616}" destId="{DACC45F0-E44F-4290-811E-F0B0436484FD}" srcOrd="4" destOrd="0" parTransId="{A804BE77-9642-48C4-95B8-F98EBD461664}" sibTransId="{2EDDC558-A40E-4D34-B8E4-1281B18B37E6}"/>
    <dgm:cxn modelId="{EF519D78-F193-4B34-BCAD-DEA2FEAE7C96}" type="presOf" srcId="{4A3B3B9C-B271-6F46-9301-29D5A92C371E}" destId="{2F2A31AA-3AAD-3C45-84E1-957B71EC2592}" srcOrd="0" destOrd="0" presId="urn:microsoft.com/office/officeart/2005/8/layout/bProcess3"/>
    <dgm:cxn modelId="{FA0D7896-56B9-CA48-8ABA-AE41140FAFA3}" srcId="{52903A05-98D0-FF4B-8CEB-2E60792B1616}" destId="{4A3B3B9C-B271-6F46-9301-29D5A92C371E}" srcOrd="0" destOrd="0" parTransId="{506563E3-E3C1-DA44-B895-788E14D77E5E}" sibTransId="{AF4D2EB8-0F81-6849-81F7-533924C07CE7}"/>
    <dgm:cxn modelId="{A3005E0D-A5B1-4BF1-8646-727700D8CC7D}" type="presOf" srcId="{2CF2C95A-FD4C-3F45-8CAA-A31E084EB831}" destId="{A0196C61-0AEF-B944-80F8-BBDC37C52386}" srcOrd="0" destOrd="0" presId="urn:microsoft.com/office/officeart/2005/8/layout/bProcess3"/>
    <dgm:cxn modelId="{48BBF583-87B2-4A23-84BA-B739C411CFCA}" type="presOf" srcId="{DACC45F0-E44F-4290-811E-F0B0436484FD}" destId="{701C0F34-ADA0-43F4-AB2C-80474551E1F2}" srcOrd="0" destOrd="0" presId="urn:microsoft.com/office/officeart/2005/8/layout/bProcess3"/>
    <dgm:cxn modelId="{0AE6C059-E986-4EF3-942A-F812CECF47AA}" type="presOf" srcId="{FE8FCA2D-5A72-BD44-B9BE-D7E47E25A7E7}" destId="{93D030FC-BF5C-E140-9347-6832BC11339E}" srcOrd="0" destOrd="0" presId="urn:microsoft.com/office/officeart/2005/8/layout/bProcess3"/>
    <dgm:cxn modelId="{7C235844-2977-1544-8745-AE4A47FC4536}" srcId="{52903A05-98D0-FF4B-8CEB-2E60792B1616}" destId="{FE8FCA2D-5A72-BD44-B9BE-D7E47E25A7E7}" srcOrd="3" destOrd="0" parTransId="{3099F37C-2643-2546-AA64-A0412DEF39A0}" sibTransId="{8179B835-D525-6F42-A10F-C752E945FF57}"/>
    <dgm:cxn modelId="{D5E5CE70-72F2-43B9-A8A7-C23E5CFF0D2F}" type="presOf" srcId="{52903A05-98D0-FF4B-8CEB-2E60792B1616}" destId="{3B6BA70D-B29B-0040-A515-8D50B56EBA9B}" srcOrd="0" destOrd="0" presId="urn:microsoft.com/office/officeart/2005/8/layout/bProcess3"/>
    <dgm:cxn modelId="{4CEFC475-E2F9-7349-9206-6022BC858DFD}" srcId="{52903A05-98D0-FF4B-8CEB-2E60792B1616}" destId="{61C8D30A-80BA-924B-BDEB-162A27295E90}" srcOrd="2" destOrd="0" parTransId="{0477D563-7A51-374C-8B99-FE6362F3EC8C}" sibTransId="{2CF2C95A-FD4C-3F45-8CAA-A31E084EB831}"/>
    <dgm:cxn modelId="{D1360BB0-BDE3-473D-B5C8-8C6E21FA830E}" type="presOf" srcId="{AF4D2EB8-0F81-6849-81F7-533924C07CE7}" destId="{7D2A1820-8559-2B43-8CE5-AAAA88628F6E}" srcOrd="0" destOrd="0" presId="urn:microsoft.com/office/officeart/2005/8/layout/bProcess3"/>
    <dgm:cxn modelId="{DCD27571-50D4-43A3-A5D2-BB95BD9DA59A}" type="presOf" srcId="{2CF2C95A-FD4C-3F45-8CAA-A31E084EB831}" destId="{7B10C5D5-528E-E746-A570-70CF5C958E8F}" srcOrd="1" destOrd="0" presId="urn:microsoft.com/office/officeart/2005/8/layout/bProcess3"/>
    <dgm:cxn modelId="{CFF7AB0D-684B-44BA-A9C0-1B24DEDACB19}" type="presOf" srcId="{AF4D2EB8-0F81-6849-81F7-533924C07CE7}" destId="{E2ED1BEE-1325-964C-A56F-822AAA3E83FB}" srcOrd="1" destOrd="0" presId="urn:microsoft.com/office/officeart/2005/8/layout/bProcess3"/>
    <dgm:cxn modelId="{5959626E-0361-47CE-9D8B-D619B3EE62F0}" type="presParOf" srcId="{3B6BA70D-B29B-0040-A515-8D50B56EBA9B}" destId="{2F2A31AA-3AAD-3C45-84E1-957B71EC2592}" srcOrd="0" destOrd="0" presId="urn:microsoft.com/office/officeart/2005/8/layout/bProcess3"/>
    <dgm:cxn modelId="{5E043367-6D6F-4320-BC92-E796F1494CDB}" type="presParOf" srcId="{3B6BA70D-B29B-0040-A515-8D50B56EBA9B}" destId="{7D2A1820-8559-2B43-8CE5-AAAA88628F6E}" srcOrd="1" destOrd="0" presId="urn:microsoft.com/office/officeart/2005/8/layout/bProcess3"/>
    <dgm:cxn modelId="{7B96C0E2-6E72-4887-B2C1-08AA97AE76C2}" type="presParOf" srcId="{7D2A1820-8559-2B43-8CE5-AAAA88628F6E}" destId="{E2ED1BEE-1325-964C-A56F-822AAA3E83FB}" srcOrd="0" destOrd="0" presId="urn:microsoft.com/office/officeart/2005/8/layout/bProcess3"/>
    <dgm:cxn modelId="{BB6635B3-DA17-4C18-83C4-CEEC42974B2C}" type="presParOf" srcId="{3B6BA70D-B29B-0040-A515-8D50B56EBA9B}" destId="{CF097B23-A8B9-D547-9452-CC704B28F2FA}" srcOrd="2" destOrd="0" presId="urn:microsoft.com/office/officeart/2005/8/layout/bProcess3"/>
    <dgm:cxn modelId="{90FDABCB-DC5B-4F8D-A38D-F6F0EA654766}" type="presParOf" srcId="{3B6BA70D-B29B-0040-A515-8D50B56EBA9B}" destId="{7B0F6817-8AE4-F644-A479-2A29189256D7}" srcOrd="3" destOrd="0" presId="urn:microsoft.com/office/officeart/2005/8/layout/bProcess3"/>
    <dgm:cxn modelId="{096DC259-5D88-4FF7-A653-1EAD6D6AAE2A}" type="presParOf" srcId="{7B0F6817-8AE4-F644-A479-2A29189256D7}" destId="{A95EBDEE-A915-F74E-8997-E7A42EF9EBF5}" srcOrd="0" destOrd="0" presId="urn:microsoft.com/office/officeart/2005/8/layout/bProcess3"/>
    <dgm:cxn modelId="{10233105-B99C-4372-BDDE-48CE132ABB64}" type="presParOf" srcId="{3B6BA70D-B29B-0040-A515-8D50B56EBA9B}" destId="{68F3F162-E614-FE48-BB29-3E83385DDA94}" srcOrd="4" destOrd="0" presId="urn:microsoft.com/office/officeart/2005/8/layout/bProcess3"/>
    <dgm:cxn modelId="{9348FA00-6547-4B5C-BC0A-090AC51748C0}" type="presParOf" srcId="{3B6BA70D-B29B-0040-A515-8D50B56EBA9B}" destId="{A0196C61-0AEF-B944-80F8-BBDC37C52386}" srcOrd="5" destOrd="0" presId="urn:microsoft.com/office/officeart/2005/8/layout/bProcess3"/>
    <dgm:cxn modelId="{A7F33413-BCC9-42D9-B405-751715C59CE8}" type="presParOf" srcId="{A0196C61-0AEF-B944-80F8-BBDC37C52386}" destId="{7B10C5D5-528E-E746-A570-70CF5C958E8F}" srcOrd="0" destOrd="0" presId="urn:microsoft.com/office/officeart/2005/8/layout/bProcess3"/>
    <dgm:cxn modelId="{77386A58-75C8-4F87-BFF6-1A0AFE5223BC}" type="presParOf" srcId="{3B6BA70D-B29B-0040-A515-8D50B56EBA9B}" destId="{93D030FC-BF5C-E140-9347-6832BC11339E}" srcOrd="6" destOrd="0" presId="urn:microsoft.com/office/officeart/2005/8/layout/bProcess3"/>
    <dgm:cxn modelId="{D6460965-81E3-4285-9A8F-2B603115C40A}" type="presParOf" srcId="{3B6BA70D-B29B-0040-A515-8D50B56EBA9B}" destId="{BBB4E3CF-2AB0-7247-9F67-5D106505386E}" srcOrd="7" destOrd="0" presId="urn:microsoft.com/office/officeart/2005/8/layout/bProcess3"/>
    <dgm:cxn modelId="{07AE978E-5E8F-4149-907E-4FDCEC4C9309}" type="presParOf" srcId="{BBB4E3CF-2AB0-7247-9F67-5D106505386E}" destId="{25F49473-7096-384B-9EBC-59254FCF6FC0}" srcOrd="0" destOrd="0" presId="urn:microsoft.com/office/officeart/2005/8/layout/bProcess3"/>
    <dgm:cxn modelId="{10835632-7739-4D67-9A1C-B387BDF4914A}" type="presParOf" srcId="{3B6BA70D-B29B-0040-A515-8D50B56EBA9B}" destId="{701C0F34-ADA0-43F4-AB2C-80474551E1F2}"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C21B5-D5DF-144B-98E8-E8BDCB5409AF}">
      <dsp:nvSpPr>
        <dsp:cNvPr id="0" name=""/>
        <dsp:cNvSpPr/>
      </dsp:nvSpPr>
      <dsp:spPr>
        <a:xfrm rot="5400000">
          <a:off x="839590" y="1327137"/>
          <a:ext cx="2071464" cy="24980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06AE97-8DE2-F248-9D7D-B3E840642B41}">
      <dsp:nvSpPr>
        <dsp:cNvPr id="0" name=""/>
        <dsp:cNvSpPr/>
      </dsp:nvSpPr>
      <dsp:spPr>
        <a:xfrm>
          <a:off x="1315102" y="3636"/>
          <a:ext cx="2775569" cy="166534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Officer compiling result in Result Sheet in Form 20 </a:t>
          </a:r>
          <a:r>
            <a:rPr lang="en-US" sz="1800" b="1" u="sng" kern="1200" dirty="0" smtClean="0">
              <a:solidFill>
                <a:schemeClr val="tx1"/>
              </a:solidFill>
            </a:rPr>
            <a:t>will do so strictly as per entries in Part II of Form 17 C.</a:t>
          </a:r>
          <a:endParaRPr lang="en-US" sz="2000" b="1" u="sng" kern="1200" dirty="0">
            <a:solidFill>
              <a:schemeClr val="tx1"/>
            </a:solidFill>
          </a:endParaRPr>
        </a:p>
      </dsp:txBody>
      <dsp:txXfrm>
        <a:off x="1363878" y="52412"/>
        <a:ext cx="2678017" cy="1567789"/>
      </dsp:txXfrm>
    </dsp:sp>
    <dsp:sp modelId="{4C3056A0-AEB0-6542-BCF2-D6ACFD347AE5}">
      <dsp:nvSpPr>
        <dsp:cNvPr id="0" name=""/>
        <dsp:cNvSpPr/>
      </dsp:nvSpPr>
      <dsp:spPr>
        <a:xfrm rot="5400000">
          <a:off x="791136" y="3457268"/>
          <a:ext cx="2168371" cy="249801"/>
        </a:xfrm>
        <a:prstGeom prst="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69D5C9-894E-FF40-8881-FA0A5D293A58}">
      <dsp:nvSpPr>
        <dsp:cNvPr id="0" name=""/>
        <dsp:cNvSpPr/>
      </dsp:nvSpPr>
      <dsp:spPr>
        <a:xfrm>
          <a:off x="1315102" y="2085312"/>
          <a:ext cx="2775569" cy="1665341"/>
        </a:xfrm>
        <a:prstGeom prst="roundRect">
          <a:avLst>
            <a:gd name="adj" fmla="val 10000"/>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He will note down no. of tendered votes polled, if any, in Form 20. Take note that these are not to be counted</a:t>
          </a:r>
          <a:r>
            <a:rPr lang="en-US" sz="2000" b="1" kern="1200" dirty="0" smtClean="0">
              <a:solidFill>
                <a:srgbClr val="000000"/>
              </a:solidFill>
            </a:rPr>
            <a:t>.</a:t>
          </a:r>
          <a:endParaRPr lang="en-US" sz="2000" b="1" kern="1200" dirty="0">
            <a:solidFill>
              <a:srgbClr val="000000"/>
            </a:solidFill>
          </a:endParaRPr>
        </a:p>
      </dsp:txBody>
      <dsp:txXfrm>
        <a:off x="1363878" y="2134088"/>
        <a:ext cx="2678017" cy="1567789"/>
      </dsp:txXfrm>
    </dsp:sp>
    <dsp:sp modelId="{64D916A4-CFE9-5C4A-AA4F-3EFC8A77E8BA}">
      <dsp:nvSpPr>
        <dsp:cNvPr id="0" name=""/>
        <dsp:cNvSpPr/>
      </dsp:nvSpPr>
      <dsp:spPr>
        <a:xfrm rot="75530">
          <a:off x="1874818" y="4598764"/>
          <a:ext cx="4178657" cy="249801"/>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3A226C-BE60-8544-8224-A1209B413986}">
      <dsp:nvSpPr>
        <dsp:cNvPr id="0" name=""/>
        <dsp:cNvSpPr/>
      </dsp:nvSpPr>
      <dsp:spPr>
        <a:xfrm>
          <a:off x="1165832" y="4166989"/>
          <a:ext cx="3074109" cy="1860353"/>
        </a:xfrm>
        <a:prstGeom prst="roundRect">
          <a:avLst>
            <a:gd name="adj" fmla="val 10000"/>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For AC, Final Result Sheet, You need  to prepare only Part I of Form 20 where you mention no. of postal votes received by each candidate. In LS election Part II also to be filled up.</a:t>
          </a:r>
          <a:endParaRPr lang="en-US" sz="1800" b="1" kern="1200" dirty="0">
            <a:solidFill>
              <a:srgbClr val="000000"/>
            </a:solidFill>
          </a:endParaRPr>
        </a:p>
      </dsp:txBody>
      <dsp:txXfrm>
        <a:off x="1220320" y="4221477"/>
        <a:ext cx="2965133" cy="1751377"/>
      </dsp:txXfrm>
    </dsp:sp>
    <dsp:sp modelId="{A6B91FF9-132A-7A43-8E21-F967AD99425D}">
      <dsp:nvSpPr>
        <dsp:cNvPr id="0" name=""/>
        <dsp:cNvSpPr/>
      </dsp:nvSpPr>
      <dsp:spPr>
        <a:xfrm rot="16200000">
          <a:off x="5023608" y="3603826"/>
          <a:ext cx="2071464" cy="249801"/>
        </a:xfrm>
        <a:prstGeom prst="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9793FE3-5035-BD40-B1F2-E2E505CEADD3}">
      <dsp:nvSpPr>
        <dsp:cNvPr id="0" name=""/>
        <dsp:cNvSpPr/>
      </dsp:nvSpPr>
      <dsp:spPr>
        <a:xfrm>
          <a:off x="5155879" y="4362001"/>
          <a:ext cx="3462050" cy="1665341"/>
        </a:xfrm>
        <a:prstGeom prst="roundRect">
          <a:avLst>
            <a:gd name="adj" fmla="val 10000"/>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After all details have entered in Form 20, enter the grand total credited to each candidate, grand total of postal and  votes polled at PS</a:t>
          </a:r>
          <a:endParaRPr lang="en-US" sz="1800" b="1" kern="1200" dirty="0">
            <a:solidFill>
              <a:srgbClr val="000000"/>
            </a:solidFill>
          </a:endParaRPr>
        </a:p>
      </dsp:txBody>
      <dsp:txXfrm>
        <a:off x="5204655" y="4410777"/>
        <a:ext cx="3364498" cy="1567789"/>
      </dsp:txXfrm>
    </dsp:sp>
    <dsp:sp modelId="{B760070A-3161-0945-AE47-E42551FCEEAC}">
      <dsp:nvSpPr>
        <dsp:cNvPr id="0" name=""/>
        <dsp:cNvSpPr/>
      </dsp:nvSpPr>
      <dsp:spPr>
        <a:xfrm rot="16200000">
          <a:off x="4989909" y="1488450"/>
          <a:ext cx="2138860" cy="249801"/>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56E52FF-CBC4-8249-A327-7F685AB2A394}">
      <dsp:nvSpPr>
        <dsp:cNvPr id="0" name=""/>
        <dsp:cNvSpPr/>
      </dsp:nvSpPr>
      <dsp:spPr>
        <a:xfrm>
          <a:off x="5155879" y="2280324"/>
          <a:ext cx="3462050" cy="1665341"/>
        </a:xfrm>
        <a:prstGeom prst="roundRect">
          <a:avLst>
            <a:gd name="adj" fmla="val 10000"/>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Carefully check entire Form 20 if all entries have been made for every PS and it is not incomplete</a:t>
          </a:r>
          <a:endParaRPr lang="en-US" sz="1800" b="1" kern="1200" dirty="0">
            <a:solidFill>
              <a:srgbClr val="000000"/>
            </a:solidFill>
          </a:endParaRPr>
        </a:p>
      </dsp:txBody>
      <dsp:txXfrm>
        <a:off x="5204655" y="2329100"/>
        <a:ext cx="3364498" cy="1567789"/>
      </dsp:txXfrm>
    </dsp:sp>
    <dsp:sp modelId="{498E7A66-E065-7A4D-B861-29B476DBCBD6}">
      <dsp:nvSpPr>
        <dsp:cNvPr id="0" name=""/>
        <dsp:cNvSpPr/>
      </dsp:nvSpPr>
      <dsp:spPr>
        <a:xfrm>
          <a:off x="5187257" y="63022"/>
          <a:ext cx="3399295" cy="1800966"/>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Grand total should be entered accurately as discrepancy in the form will affect the result of election and declaration of result. </a:t>
          </a:r>
          <a:r>
            <a:rPr lang="en-US" sz="1800" b="1" u="sng" kern="1200" dirty="0" smtClean="0">
              <a:solidFill>
                <a:schemeClr val="tx1"/>
              </a:solidFill>
            </a:rPr>
            <a:t>This will invite severe disciplinary action</a:t>
          </a:r>
          <a:endParaRPr lang="en-US" sz="1800" b="1" u="sng" kern="1200" dirty="0">
            <a:solidFill>
              <a:schemeClr val="tx1"/>
            </a:solidFill>
          </a:endParaRPr>
        </a:p>
      </dsp:txBody>
      <dsp:txXfrm>
        <a:off x="5240005" y="115770"/>
        <a:ext cx="3293799" cy="1695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D2761-74E7-3049-8D24-54BE87122A4E}">
      <dsp:nvSpPr>
        <dsp:cNvPr id="0" name=""/>
        <dsp:cNvSpPr/>
      </dsp:nvSpPr>
      <dsp:spPr>
        <a:xfrm>
          <a:off x="4631122" y="1194364"/>
          <a:ext cx="486656" cy="91440"/>
        </a:xfrm>
        <a:custGeom>
          <a:avLst/>
          <a:gdLst/>
          <a:ahLst/>
          <a:cxnLst/>
          <a:rect l="0" t="0" r="0" b="0"/>
          <a:pathLst>
            <a:path>
              <a:moveTo>
                <a:pt x="0" y="55427"/>
              </a:moveTo>
              <a:lnTo>
                <a:pt x="260428" y="55427"/>
              </a:lnTo>
              <a:lnTo>
                <a:pt x="260428" y="45720"/>
              </a:lnTo>
              <a:lnTo>
                <a:pt x="486656"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4861517" y="1236096"/>
        <a:ext cx="25867" cy="7975"/>
      </dsp:txXfrm>
    </dsp:sp>
    <dsp:sp modelId="{D76688FA-20D1-E64B-89DD-5877638BC9C5}">
      <dsp:nvSpPr>
        <dsp:cNvPr id="0" name=""/>
        <dsp:cNvSpPr/>
      </dsp:nvSpPr>
      <dsp:spPr>
        <a:xfrm>
          <a:off x="129243" y="34981"/>
          <a:ext cx="4503678" cy="2429620"/>
        </a:xfrm>
        <a:prstGeom prst="rect">
          <a:avLst/>
        </a:prstGeom>
        <a:solidFill>
          <a:schemeClr val="accent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000000"/>
              </a:solidFill>
            </a:rPr>
            <a:t>After  all rounds are completed and final result sheet in FORM-20 is ready,  RO    SHOULD NOT immediately sign it.</a:t>
          </a:r>
          <a:endParaRPr lang="en-US" sz="2400" b="1" kern="1200" dirty="0">
            <a:solidFill>
              <a:srgbClr val="000000"/>
            </a:solidFill>
          </a:endParaRPr>
        </a:p>
      </dsp:txBody>
      <dsp:txXfrm>
        <a:off x="129243" y="34981"/>
        <a:ext cx="4503678" cy="2429620"/>
      </dsp:txXfrm>
    </dsp:sp>
    <dsp:sp modelId="{984EC021-74CB-0544-895F-CC29F7A45647}">
      <dsp:nvSpPr>
        <dsp:cNvPr id="0" name=""/>
        <dsp:cNvSpPr/>
      </dsp:nvSpPr>
      <dsp:spPr>
        <a:xfrm>
          <a:off x="2216805" y="2445383"/>
          <a:ext cx="5182892" cy="795853"/>
        </a:xfrm>
        <a:custGeom>
          <a:avLst/>
          <a:gdLst/>
          <a:ahLst/>
          <a:cxnLst/>
          <a:rect l="0" t="0" r="0" b="0"/>
          <a:pathLst>
            <a:path>
              <a:moveTo>
                <a:pt x="5182892" y="0"/>
              </a:moveTo>
              <a:lnTo>
                <a:pt x="5182892" y="415026"/>
              </a:lnTo>
              <a:lnTo>
                <a:pt x="0" y="415026"/>
              </a:lnTo>
              <a:lnTo>
                <a:pt x="0" y="795853"/>
              </a:lnTo>
            </a:path>
          </a:pathLst>
        </a:custGeom>
        <a:noFill/>
        <a:ln w="9525" cap="flat" cmpd="sng" algn="ctr">
          <a:solidFill>
            <a:schemeClr val="accent3">
              <a:hueOff val="5625132"/>
              <a:satOff val="-8440"/>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4677042" y="2839322"/>
        <a:ext cx="262418" cy="7975"/>
      </dsp:txXfrm>
    </dsp:sp>
    <dsp:sp modelId="{10610574-1EE0-044C-820D-01E7236719B4}">
      <dsp:nvSpPr>
        <dsp:cNvPr id="0" name=""/>
        <dsp:cNvSpPr/>
      </dsp:nvSpPr>
      <dsp:spPr>
        <a:xfrm>
          <a:off x="5150179" y="32985"/>
          <a:ext cx="4499036" cy="2414197"/>
        </a:xfrm>
        <a:prstGeom prst="rect">
          <a:avLst/>
        </a:prstGeom>
        <a:solidFill>
          <a:schemeClr val="accent3">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b="1" kern="1200" dirty="0" smtClean="0">
            <a:solidFill>
              <a:srgbClr val="000000"/>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kern="1200" dirty="0" smtClean="0">
              <a:solidFill>
                <a:srgbClr val="000000"/>
              </a:solidFill>
            </a:rPr>
            <a:t> </a:t>
          </a:r>
          <a:r>
            <a:rPr lang="en-US" sz="2400" b="1" kern="1200" dirty="0" smtClean="0">
              <a:solidFill>
                <a:srgbClr val="000000"/>
              </a:solidFill>
            </a:rPr>
            <a:t>Before announcing , pause for 2 min during which candidate/agent can </a:t>
          </a:r>
          <a:r>
            <a:rPr lang="en-US" sz="2000" b="1" kern="1200" dirty="0" smtClean="0">
              <a:solidFill>
                <a:srgbClr val="000000"/>
              </a:solidFill>
            </a:rPr>
            <a:t>ask for </a:t>
          </a:r>
          <a:r>
            <a:rPr lang="en-US" sz="2400" b="1" kern="1200" dirty="0" smtClean="0">
              <a:solidFill>
                <a:srgbClr val="000000"/>
              </a:solidFill>
            </a:rPr>
            <a:t>recount for PB or for all rounds for some round/s.</a:t>
          </a:r>
        </a:p>
        <a:p>
          <a:pPr lvl="0" algn="ctr" defTabSz="800100" rtl="0">
            <a:lnSpc>
              <a:spcPct val="90000"/>
            </a:lnSpc>
            <a:spcBef>
              <a:spcPct val="0"/>
            </a:spcBef>
            <a:spcAft>
              <a:spcPct val="35000"/>
            </a:spcAft>
          </a:pPr>
          <a:endParaRPr lang="en-US" sz="4800" b="1" kern="1200" dirty="0">
            <a:solidFill>
              <a:srgbClr val="000000"/>
            </a:solidFill>
          </a:endParaRPr>
        </a:p>
      </dsp:txBody>
      <dsp:txXfrm>
        <a:off x="5150179" y="32985"/>
        <a:ext cx="4499036" cy="2414197"/>
      </dsp:txXfrm>
    </dsp:sp>
    <dsp:sp modelId="{60F7DADA-D297-9A4D-B0AC-67FC3DD88244}">
      <dsp:nvSpPr>
        <dsp:cNvPr id="0" name=""/>
        <dsp:cNvSpPr/>
      </dsp:nvSpPr>
      <dsp:spPr>
        <a:xfrm>
          <a:off x="4302566" y="4445409"/>
          <a:ext cx="890595" cy="91440"/>
        </a:xfrm>
        <a:custGeom>
          <a:avLst/>
          <a:gdLst/>
          <a:ahLst/>
          <a:cxnLst/>
          <a:rect l="0" t="0" r="0" b="0"/>
          <a:pathLst>
            <a:path>
              <a:moveTo>
                <a:pt x="0" y="45720"/>
              </a:moveTo>
              <a:lnTo>
                <a:pt x="890595" y="45720"/>
              </a:lnTo>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4724834" y="4487141"/>
        <a:ext cx="46059" cy="7975"/>
      </dsp:txXfrm>
    </dsp:sp>
    <dsp:sp modelId="{665E82E4-7A91-D64F-828E-BA2FE53D1CF1}">
      <dsp:nvSpPr>
        <dsp:cNvPr id="0" name=""/>
        <dsp:cNvSpPr/>
      </dsp:nvSpPr>
      <dsp:spPr>
        <a:xfrm>
          <a:off x="129243" y="3273637"/>
          <a:ext cx="4175122" cy="2434983"/>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kern="1200" dirty="0" smtClean="0">
              <a:solidFill>
                <a:srgbClr val="000000"/>
              </a:solidFill>
            </a:rPr>
            <a:t>Ascertain how long </a:t>
          </a:r>
          <a:r>
            <a:rPr lang="en-US" sz="2000" b="1" kern="1200" dirty="0" smtClean="0">
              <a:solidFill>
                <a:srgbClr val="000000"/>
              </a:solidFill>
            </a:rPr>
            <a:t>he</a:t>
          </a:r>
          <a:r>
            <a:rPr lang="en-US" sz="2400" b="1" kern="1200" dirty="0" smtClean="0">
              <a:solidFill>
                <a:srgbClr val="000000"/>
              </a:solidFill>
            </a:rPr>
            <a:t> will take to make an application for recount in writing</a:t>
          </a:r>
        </a:p>
        <a:p>
          <a:pPr lvl="0" algn="ctr" defTabSz="800100" rtl="0">
            <a:lnSpc>
              <a:spcPct val="90000"/>
            </a:lnSpc>
            <a:spcBef>
              <a:spcPct val="0"/>
            </a:spcBef>
            <a:spcAft>
              <a:spcPct val="35000"/>
            </a:spcAft>
          </a:pPr>
          <a:endParaRPr lang="en-US" sz="2400" b="1" kern="1200" dirty="0">
            <a:solidFill>
              <a:srgbClr val="000000"/>
            </a:solidFill>
          </a:endParaRPr>
        </a:p>
      </dsp:txBody>
      <dsp:txXfrm>
        <a:off x="129243" y="3273637"/>
        <a:ext cx="4175122" cy="2434983"/>
      </dsp:txXfrm>
    </dsp:sp>
    <dsp:sp modelId="{2F2A31AA-3AAD-3C45-84E1-957B71EC2592}">
      <dsp:nvSpPr>
        <dsp:cNvPr id="0" name=""/>
        <dsp:cNvSpPr/>
      </dsp:nvSpPr>
      <dsp:spPr>
        <a:xfrm>
          <a:off x="5225562" y="3261394"/>
          <a:ext cx="4369367" cy="2459469"/>
        </a:xfrm>
        <a:prstGeom prst="rect">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kern="1200" dirty="0" smtClean="0">
              <a:solidFill>
                <a:srgbClr val="000000"/>
              </a:solidFill>
            </a:rPr>
            <a:t>If  time requested is reasonable, announce exact hour and minute till which you will be waiting</a:t>
          </a:r>
        </a:p>
        <a:p>
          <a:pPr lvl="0" algn="ctr" defTabSz="800100" rtl="0">
            <a:lnSpc>
              <a:spcPct val="90000"/>
            </a:lnSpc>
            <a:spcBef>
              <a:spcPct val="0"/>
            </a:spcBef>
            <a:spcAft>
              <a:spcPct val="35000"/>
            </a:spcAft>
          </a:pPr>
          <a:endParaRPr lang="en-US" sz="2800" b="1" kern="1200" dirty="0">
            <a:solidFill>
              <a:srgbClr val="000000"/>
            </a:solidFill>
          </a:endParaRPr>
        </a:p>
      </dsp:txBody>
      <dsp:txXfrm>
        <a:off x="5225562" y="3261394"/>
        <a:ext cx="4369367" cy="24594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A1820-8559-2B43-8CE5-AAAA88628F6E}">
      <dsp:nvSpPr>
        <dsp:cNvPr id="0" name=""/>
        <dsp:cNvSpPr/>
      </dsp:nvSpPr>
      <dsp:spPr>
        <a:xfrm>
          <a:off x="4285336" y="1050813"/>
          <a:ext cx="532327" cy="91440"/>
        </a:xfrm>
        <a:custGeom>
          <a:avLst/>
          <a:gdLst/>
          <a:ahLst/>
          <a:cxnLst/>
          <a:rect l="0" t="0" r="0" b="0"/>
          <a:pathLst>
            <a:path>
              <a:moveTo>
                <a:pt x="0" y="45720"/>
              </a:moveTo>
              <a:lnTo>
                <a:pt x="283263" y="45720"/>
              </a:lnTo>
              <a:lnTo>
                <a:pt x="283263" y="133096"/>
              </a:lnTo>
              <a:lnTo>
                <a:pt x="532327" y="133096"/>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4537258" y="1093715"/>
        <a:ext cx="28483" cy="5634"/>
      </dsp:txXfrm>
    </dsp:sp>
    <dsp:sp modelId="{2F2A31AA-3AAD-3C45-84E1-957B71EC2592}">
      <dsp:nvSpPr>
        <dsp:cNvPr id="0" name=""/>
        <dsp:cNvSpPr/>
      </dsp:nvSpPr>
      <dsp:spPr>
        <a:xfrm>
          <a:off x="5266" y="0"/>
          <a:ext cx="4281869" cy="2193066"/>
        </a:xfrm>
        <a:prstGeom prst="rect">
          <a:avLst/>
        </a:prstGeom>
        <a:solidFill>
          <a:schemeClr val="accent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kern="1200" dirty="0" smtClean="0">
              <a:solidFill>
                <a:srgbClr val="000000"/>
              </a:solidFill>
            </a:rPr>
            <a:t>If  time requested is reasonable, announce exact hour and minute till which you will be waiting</a:t>
          </a:r>
        </a:p>
        <a:p>
          <a:pPr lvl="0" algn="ctr" defTabSz="800100" rtl="0">
            <a:lnSpc>
              <a:spcPct val="90000"/>
            </a:lnSpc>
            <a:spcBef>
              <a:spcPct val="0"/>
            </a:spcBef>
            <a:spcAft>
              <a:spcPct val="35000"/>
            </a:spcAft>
          </a:pPr>
          <a:endParaRPr lang="en-US" sz="2400" b="1" kern="1200" dirty="0">
            <a:solidFill>
              <a:srgbClr val="000000"/>
            </a:solidFill>
          </a:endParaRPr>
        </a:p>
      </dsp:txBody>
      <dsp:txXfrm>
        <a:off x="5266" y="0"/>
        <a:ext cx="4281869" cy="2193066"/>
      </dsp:txXfrm>
    </dsp:sp>
    <dsp:sp modelId="{7B0F6817-8AE4-F644-A479-2A29189256D7}">
      <dsp:nvSpPr>
        <dsp:cNvPr id="0" name=""/>
        <dsp:cNvSpPr/>
      </dsp:nvSpPr>
      <dsp:spPr>
        <a:xfrm>
          <a:off x="1495898" y="2366018"/>
          <a:ext cx="5626567" cy="751172"/>
        </a:xfrm>
        <a:custGeom>
          <a:avLst/>
          <a:gdLst/>
          <a:ahLst/>
          <a:cxnLst/>
          <a:rect l="0" t="0" r="0" b="0"/>
          <a:pathLst>
            <a:path>
              <a:moveTo>
                <a:pt x="5626567" y="0"/>
              </a:moveTo>
              <a:lnTo>
                <a:pt x="5626567" y="392686"/>
              </a:lnTo>
              <a:lnTo>
                <a:pt x="0" y="392686"/>
              </a:lnTo>
              <a:lnTo>
                <a:pt x="0" y="751172"/>
              </a:lnTo>
            </a:path>
          </a:pathLst>
        </a:custGeom>
        <a:noFill/>
        <a:ln w="9525" cap="flat" cmpd="sng" algn="ctr">
          <a:solidFill>
            <a:schemeClr val="accent3">
              <a:hueOff val="3750088"/>
              <a:satOff val="-5627"/>
              <a:lumOff val="-91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4167166" y="2738787"/>
        <a:ext cx="284030" cy="5634"/>
      </dsp:txXfrm>
    </dsp:sp>
    <dsp:sp modelId="{CF097B23-A8B9-D547-9452-CC704B28F2FA}">
      <dsp:nvSpPr>
        <dsp:cNvPr id="0" name=""/>
        <dsp:cNvSpPr/>
      </dsp:nvSpPr>
      <dsp:spPr>
        <a:xfrm>
          <a:off x="4850063" y="0"/>
          <a:ext cx="4544805" cy="2367818"/>
        </a:xfrm>
        <a:prstGeom prst="rect">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Consider the grounds urged in application and decide if valid in whole or part. Reject entirely if found unreasonable/frivolous</a:t>
          </a:r>
          <a:endParaRPr lang="en-US" sz="2000" b="1" kern="1200" dirty="0">
            <a:solidFill>
              <a:srgbClr val="000000"/>
            </a:solidFill>
          </a:endParaRPr>
        </a:p>
      </dsp:txBody>
      <dsp:txXfrm>
        <a:off x="4850063" y="0"/>
        <a:ext cx="4544805" cy="2367818"/>
      </dsp:txXfrm>
    </dsp:sp>
    <dsp:sp modelId="{A0196C61-0AEF-B944-80F8-BBDC37C52386}">
      <dsp:nvSpPr>
        <dsp:cNvPr id="0" name=""/>
        <dsp:cNvSpPr/>
      </dsp:nvSpPr>
      <dsp:spPr>
        <a:xfrm>
          <a:off x="2984729" y="4283962"/>
          <a:ext cx="525327" cy="91440"/>
        </a:xfrm>
        <a:custGeom>
          <a:avLst/>
          <a:gdLst/>
          <a:ahLst/>
          <a:cxnLst/>
          <a:rect l="0" t="0" r="0" b="0"/>
          <a:pathLst>
            <a:path>
              <a:moveTo>
                <a:pt x="0" y="59333"/>
              </a:moveTo>
              <a:lnTo>
                <a:pt x="279763" y="59333"/>
              </a:lnTo>
              <a:lnTo>
                <a:pt x="279763" y="45720"/>
              </a:lnTo>
              <a:lnTo>
                <a:pt x="525327" y="45720"/>
              </a:lnTo>
            </a:path>
          </a:pathLst>
        </a:custGeom>
        <a:noFill/>
        <a:ln w="9525" cap="flat" cmpd="sng" algn="ctr">
          <a:solidFill>
            <a:schemeClr val="accent3">
              <a:hueOff val="7500176"/>
              <a:satOff val="-11253"/>
              <a:lumOff val="-183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3233490" y="4326865"/>
        <a:ext cx="27804" cy="5634"/>
      </dsp:txXfrm>
    </dsp:sp>
    <dsp:sp modelId="{68F3F162-E614-FE48-BB29-3E83385DDA94}">
      <dsp:nvSpPr>
        <dsp:cNvPr id="0" name=""/>
        <dsp:cNvSpPr/>
      </dsp:nvSpPr>
      <dsp:spPr>
        <a:xfrm>
          <a:off x="5266" y="3149591"/>
          <a:ext cx="2981262" cy="2387408"/>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00100" rtl="0">
            <a:lnSpc>
              <a:spcPct val="90000"/>
            </a:lnSpc>
            <a:spcBef>
              <a:spcPct val="0"/>
            </a:spcBef>
            <a:spcAft>
              <a:spcPct val="35000"/>
            </a:spcAft>
          </a:pPr>
          <a:r>
            <a:rPr lang="en-US" sz="2000" b="1" kern="1200" dirty="0" smtClean="0">
              <a:solidFill>
                <a:srgbClr val="000000"/>
              </a:solidFill>
            </a:rPr>
            <a:t>Reason for accepting or rejecting the application should be recorded in detail</a:t>
          </a:r>
          <a:endParaRPr lang="en-US" sz="2000" b="1" kern="1200" dirty="0">
            <a:solidFill>
              <a:srgbClr val="000000"/>
            </a:solidFill>
          </a:endParaRPr>
        </a:p>
      </dsp:txBody>
      <dsp:txXfrm>
        <a:off x="5266" y="3149591"/>
        <a:ext cx="2981262" cy="2387408"/>
      </dsp:txXfrm>
    </dsp:sp>
    <dsp:sp modelId="{BBB4E3CF-2AB0-7247-9F67-5D106505386E}">
      <dsp:nvSpPr>
        <dsp:cNvPr id="0" name=""/>
        <dsp:cNvSpPr/>
      </dsp:nvSpPr>
      <dsp:spPr>
        <a:xfrm>
          <a:off x="6848588" y="4283962"/>
          <a:ext cx="414773" cy="91440"/>
        </a:xfrm>
        <a:custGeom>
          <a:avLst/>
          <a:gdLst/>
          <a:ahLst/>
          <a:cxnLst/>
          <a:rect l="0" t="0" r="0" b="0"/>
          <a:pathLst>
            <a:path>
              <a:moveTo>
                <a:pt x="0" y="45720"/>
              </a:moveTo>
              <a:lnTo>
                <a:pt x="224486" y="45720"/>
              </a:lnTo>
              <a:lnTo>
                <a:pt x="224486" y="59333"/>
              </a:lnTo>
              <a:lnTo>
                <a:pt x="414773" y="59333"/>
              </a:lnTo>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7044835" y="4326865"/>
        <a:ext cx="22279" cy="5634"/>
      </dsp:txXfrm>
    </dsp:sp>
    <dsp:sp modelId="{93D030FC-BF5C-E140-9347-6832BC11339E}">
      <dsp:nvSpPr>
        <dsp:cNvPr id="0" name=""/>
        <dsp:cNvSpPr/>
      </dsp:nvSpPr>
      <dsp:spPr>
        <a:xfrm>
          <a:off x="3542456" y="3185437"/>
          <a:ext cx="3307931" cy="2288490"/>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kern="1200" dirty="0" smtClean="0">
              <a:solidFill>
                <a:srgbClr val="000000"/>
              </a:solidFill>
            </a:rPr>
            <a:t>After careful recount, make changes if any in Form 20 and announce the same. Complete and sign Form 20</a:t>
          </a:r>
        </a:p>
        <a:p>
          <a:pPr lvl="0" algn="ctr" defTabSz="800100" rtl="0">
            <a:lnSpc>
              <a:spcPct val="90000"/>
            </a:lnSpc>
            <a:spcBef>
              <a:spcPct val="0"/>
            </a:spcBef>
            <a:spcAft>
              <a:spcPct val="35000"/>
            </a:spcAft>
          </a:pPr>
          <a:endParaRPr lang="en-US" sz="2400" b="1" kern="1200" dirty="0">
            <a:solidFill>
              <a:srgbClr val="000000"/>
            </a:solidFill>
          </a:endParaRPr>
        </a:p>
      </dsp:txBody>
      <dsp:txXfrm>
        <a:off x="3542456" y="3185437"/>
        <a:ext cx="3307931" cy="2288490"/>
      </dsp:txXfrm>
    </dsp:sp>
    <dsp:sp modelId="{701C0F34-ADA0-43F4-AB2C-80474551E1F2}">
      <dsp:nvSpPr>
        <dsp:cNvPr id="0" name=""/>
        <dsp:cNvSpPr/>
      </dsp:nvSpPr>
      <dsp:spPr>
        <a:xfrm>
          <a:off x="7295762" y="3221166"/>
          <a:ext cx="2383605" cy="2244258"/>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After </a:t>
          </a:r>
          <a:r>
            <a:rPr lang="en-US" sz="2000" b="1" kern="1200" dirty="0" smtClean="0">
              <a:solidFill>
                <a:srgbClr val="C00000"/>
              </a:solidFill>
            </a:rPr>
            <a:t>observer’s clearance</a:t>
          </a:r>
          <a:r>
            <a:rPr lang="en-US" sz="2000" b="1" kern="1200" dirty="0" smtClean="0">
              <a:solidFill>
                <a:srgbClr val="000000"/>
              </a:solidFill>
            </a:rPr>
            <a:t> is obtained, announce the result</a:t>
          </a:r>
          <a:endParaRPr lang="en-US" sz="2000" b="1" kern="1200" dirty="0">
            <a:solidFill>
              <a:srgbClr val="000000"/>
            </a:solidFill>
          </a:endParaRPr>
        </a:p>
      </dsp:txBody>
      <dsp:txXfrm>
        <a:off x="7295762" y="3221166"/>
        <a:ext cx="2383605" cy="224425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D1AF4C1-2C29-0B4A-96D1-54851BE3C51B}" type="datetimeFigureOut">
              <a:rPr lang="en-US" smtClean="0"/>
              <a:pPr/>
              <a:t>11/1/2018</a:t>
            </a:fld>
            <a:endParaRPr lang="en-US"/>
          </a:p>
        </p:txBody>
      </p:sp>
      <p:sp>
        <p:nvSpPr>
          <p:cNvPr id="4" name="Slide Image Placeholder 3"/>
          <p:cNvSpPr>
            <a:spLocks noGrp="1" noRot="1" noChangeAspect="1"/>
          </p:cNvSpPr>
          <p:nvPr>
            <p:ph type="sldImg" idx="2"/>
          </p:nvPr>
        </p:nvSpPr>
        <p:spPr>
          <a:xfrm>
            <a:off x="1019175" y="696913"/>
            <a:ext cx="497205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428F292-CD0B-3A4C-983E-E8D48DC6A835}" type="slidenum">
              <a:rPr lang="en-US" smtClean="0"/>
              <a:pPr/>
              <a:t>‹#›</a:t>
            </a:fld>
            <a:endParaRPr lang="en-US"/>
          </a:p>
        </p:txBody>
      </p:sp>
    </p:spTree>
    <p:extLst>
      <p:ext uri="{BB962C8B-B14F-4D97-AF65-F5344CB8AC3E}">
        <p14:creationId xmlns:p14="http://schemas.microsoft.com/office/powerpoint/2010/main" val="42516210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3782" y="2130426"/>
            <a:ext cx="8316199"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67565" y="3886200"/>
            <a:ext cx="684863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4A1540-B3DE-459C-A63D-A6FEFA472E0F}"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A1540-B3DE-459C-A63D-A6FEFA472E0F}"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3228" y="274639"/>
            <a:ext cx="220134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9188" y="274639"/>
            <a:ext cx="644097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A1540-B3DE-459C-A63D-A6FEFA472E0F}"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A1540-B3DE-459C-A63D-A6FEFA472E0F}"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2850" y="4406901"/>
            <a:ext cx="8316199"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72850" y="2906713"/>
            <a:ext cx="83161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4A1540-B3DE-459C-A63D-A6FEFA472E0F}"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9188" y="1600201"/>
            <a:ext cx="43211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3413" y="1600201"/>
            <a:ext cx="43211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4A1540-B3DE-459C-A63D-A6FEFA472E0F}"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9188" y="1535113"/>
            <a:ext cx="432286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9188" y="2174875"/>
            <a:ext cx="432286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70016" y="1535113"/>
            <a:ext cx="43245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70016" y="2174875"/>
            <a:ext cx="43245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4A1540-B3DE-459C-A63D-A6FEFA472E0F}" type="datetimeFigureOut">
              <a:rPr lang="en-US" smtClean="0"/>
              <a:pPr/>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4A1540-B3DE-459C-A63D-A6FEFA472E0F}"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A1540-B3DE-459C-A63D-A6FEFA472E0F}" type="datetimeFigureOut">
              <a:rPr lang="en-US" smtClean="0"/>
              <a:pPr/>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9188" y="273050"/>
            <a:ext cx="321879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25180" y="273051"/>
            <a:ext cx="546939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9188" y="1435101"/>
            <a:ext cx="32187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A1540-B3DE-459C-A63D-A6FEFA472E0F}"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7686" y="4800600"/>
            <a:ext cx="587025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17686" y="612775"/>
            <a:ext cx="587025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17686" y="5367338"/>
            <a:ext cx="587025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A1540-B3DE-459C-A63D-A6FEFA472E0F}"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FDF58-51E1-4B6B-A232-30462C7482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188" y="274638"/>
            <a:ext cx="8805387"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89188" y="1600201"/>
            <a:ext cx="8805387"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89188" y="6356351"/>
            <a:ext cx="228287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A1540-B3DE-459C-A63D-A6FEFA472E0F}" type="datetimeFigureOut">
              <a:rPr lang="en-US" smtClean="0"/>
              <a:pPr/>
              <a:t>11/1/2018</a:t>
            </a:fld>
            <a:endParaRPr lang="en-US"/>
          </a:p>
        </p:txBody>
      </p:sp>
      <p:sp>
        <p:nvSpPr>
          <p:cNvPr id="5" name="Footer Placeholder 4"/>
          <p:cNvSpPr>
            <a:spLocks noGrp="1"/>
          </p:cNvSpPr>
          <p:nvPr>
            <p:ph type="ftr" sz="quarter" idx="3"/>
          </p:nvPr>
        </p:nvSpPr>
        <p:spPr>
          <a:xfrm>
            <a:off x="3342786" y="6356351"/>
            <a:ext cx="309819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1697" y="6356351"/>
            <a:ext cx="228287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FDF58-51E1-4B6B-A232-30462C7482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281" y="2133600"/>
            <a:ext cx="8686800" cy="2313668"/>
          </a:xfrm>
        </p:spPr>
        <p:txBody>
          <a:bodyPr>
            <a:normAutofit/>
          </a:bodyPr>
          <a:lstStyle/>
          <a:p>
            <a:r>
              <a:rPr lang="en-IN" sz="3210" b="1" dirty="0" smtClean="0"/>
              <a:t/>
            </a:r>
            <a:br>
              <a:rPr lang="en-IN" sz="3210" b="1" dirty="0" smtClean="0"/>
            </a:br>
            <a:r>
              <a:rPr lang="en-US" sz="4800" dirty="0"/>
              <a:t>Counting process</a:t>
            </a:r>
            <a:endParaRPr lang="en-IN" b="1" dirty="0"/>
          </a:p>
        </p:txBody>
      </p:sp>
    </p:spTree>
    <p:extLst>
      <p:ext uri="{BB962C8B-B14F-4D97-AF65-F5344CB8AC3E}">
        <p14:creationId xmlns:p14="http://schemas.microsoft.com/office/powerpoint/2010/main" val="883060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596481" y="609600"/>
            <a:ext cx="19050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Pierce Paper Seal over Result &amp; Press Result  </a:t>
            </a:r>
            <a:endParaRPr lang="en-US" b="1" dirty="0"/>
          </a:p>
        </p:txBody>
      </p:sp>
      <p:sp>
        <p:nvSpPr>
          <p:cNvPr id="12" name="Rounded Rectangle 11"/>
          <p:cNvSpPr/>
          <p:nvPr/>
        </p:nvSpPr>
        <p:spPr>
          <a:xfrm>
            <a:off x="319881" y="685800"/>
            <a:ext cx="1600200" cy="990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Switch “ON” Control Unit</a:t>
            </a:r>
            <a:endParaRPr lang="en-US" b="1" dirty="0"/>
          </a:p>
        </p:txBody>
      </p:sp>
      <p:sp>
        <p:nvSpPr>
          <p:cNvPr id="71" name="TextBox 70"/>
          <p:cNvSpPr txBox="1"/>
          <p:nvPr/>
        </p:nvSpPr>
        <p:spPr>
          <a:xfrm>
            <a:off x="243681" y="0"/>
            <a:ext cx="6019800"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b="1" dirty="0" err="1" smtClean="0">
                <a:latin typeface="Copperplate Gothic Bold" pitchFamily="34" charset="0"/>
              </a:rPr>
              <a:t>evm</a:t>
            </a:r>
            <a:r>
              <a:rPr lang="en-US" sz="2000" b="1" dirty="0" smtClean="0">
                <a:latin typeface="Copperplate Gothic Bold" pitchFamily="34" charset="0"/>
              </a:rPr>
              <a:t> counting</a:t>
            </a:r>
            <a:endParaRPr lang="en-US" sz="2000" b="1" dirty="0"/>
          </a:p>
        </p:txBody>
      </p:sp>
      <p:pic>
        <p:nvPicPr>
          <p:cNvPr id="1027" name="Picture 3"/>
          <p:cNvPicPr>
            <a:picLocks noChangeAspect="1" noChangeArrowheads="1"/>
          </p:cNvPicPr>
          <p:nvPr/>
        </p:nvPicPr>
        <p:blipFill>
          <a:blip r:embed="rId2" cstate="print"/>
          <a:srcRect b="21558"/>
          <a:stretch>
            <a:fillRect/>
          </a:stretch>
        </p:blipFill>
        <p:spPr bwMode="auto">
          <a:xfrm>
            <a:off x="6339681" y="-8821"/>
            <a:ext cx="3444082" cy="6866821"/>
          </a:xfrm>
          <a:prstGeom prst="rect">
            <a:avLst/>
          </a:prstGeom>
          <a:solidFill>
            <a:srgbClr val="C0504D"/>
          </a:solidFill>
          <a:ln>
            <a:headEnd/>
            <a:tailEnd/>
          </a:ln>
        </p:spPr>
        <p:style>
          <a:lnRef idx="1">
            <a:schemeClr val="accent5"/>
          </a:lnRef>
          <a:fillRef idx="2">
            <a:schemeClr val="accent5"/>
          </a:fillRef>
          <a:effectRef idx="1">
            <a:schemeClr val="accent5"/>
          </a:effectRef>
          <a:fontRef idx="minor">
            <a:schemeClr val="dk1"/>
          </a:fontRef>
        </p:style>
      </p:pic>
      <p:sp>
        <p:nvSpPr>
          <p:cNvPr id="43" name="Rounded Rectangle 42"/>
          <p:cNvSpPr/>
          <p:nvPr/>
        </p:nvSpPr>
        <p:spPr>
          <a:xfrm>
            <a:off x="167481" y="2228850"/>
            <a:ext cx="1905000" cy="990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Switch “OFF” the  Control Unit</a:t>
            </a:r>
            <a:endParaRPr lang="en-US" b="1" dirty="0"/>
          </a:p>
        </p:txBody>
      </p:sp>
      <p:sp>
        <p:nvSpPr>
          <p:cNvPr id="44" name="Rounded Rectangle 43"/>
          <p:cNvSpPr/>
          <p:nvPr/>
        </p:nvSpPr>
        <p:spPr>
          <a:xfrm>
            <a:off x="3063081" y="1981200"/>
            <a:ext cx="31242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Note down in “Part II-Result of Counting” of 17C-Duplicate using Carbon Paper</a:t>
            </a:r>
            <a:endParaRPr lang="en-US" b="1" dirty="0"/>
          </a:p>
        </p:txBody>
      </p:sp>
      <p:sp>
        <p:nvSpPr>
          <p:cNvPr id="50" name="Oval 49"/>
          <p:cNvSpPr/>
          <p:nvPr/>
        </p:nvSpPr>
        <p:spPr>
          <a:xfrm>
            <a:off x="2148681" y="3200400"/>
            <a:ext cx="2057400" cy="1295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t>Other 17C Part II Photocopy - to all agents</a:t>
            </a:r>
            <a:endParaRPr lang="en-US" b="1" dirty="0"/>
          </a:p>
        </p:txBody>
      </p:sp>
      <p:sp>
        <p:nvSpPr>
          <p:cNvPr id="52" name="Oval 51"/>
          <p:cNvSpPr/>
          <p:nvPr/>
        </p:nvSpPr>
        <p:spPr>
          <a:xfrm>
            <a:off x="4510881" y="3581400"/>
            <a:ext cx="1905000" cy="1295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t>17C Part II (First Copy) to RO/ARO for compilation</a:t>
            </a:r>
            <a:endParaRPr lang="en-US" b="1" dirty="0"/>
          </a:p>
        </p:txBody>
      </p:sp>
      <p:sp>
        <p:nvSpPr>
          <p:cNvPr id="53" name="Plaque 52"/>
          <p:cNvSpPr/>
          <p:nvPr/>
        </p:nvSpPr>
        <p:spPr>
          <a:xfrm>
            <a:off x="396081" y="4953000"/>
            <a:ext cx="3733800" cy="838200"/>
          </a:xfrm>
          <a:prstGeom prst="plaqu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smtClean="0"/>
              <a:t>Counting Supervisor  will keep 2</a:t>
            </a:r>
            <a:r>
              <a:rPr lang="en-US" sz="2000" b="1" baseline="30000" dirty="0" smtClean="0"/>
              <a:t>nd</a:t>
            </a:r>
            <a:r>
              <a:rPr lang="en-US" sz="2000" b="1" dirty="0" smtClean="0"/>
              <a:t> Copy of 17C Part II</a:t>
            </a:r>
            <a:endParaRPr lang="en-US" sz="2000" b="1" dirty="0"/>
          </a:p>
        </p:txBody>
      </p:sp>
      <p:sp>
        <p:nvSpPr>
          <p:cNvPr id="54" name="Rounded Rectangle 53"/>
          <p:cNvSpPr/>
          <p:nvPr/>
        </p:nvSpPr>
        <p:spPr>
          <a:xfrm>
            <a:off x="1234281" y="6019800"/>
            <a:ext cx="2209800" cy="685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t>Put it in envelope &amp; Seal it</a:t>
            </a:r>
            <a:endParaRPr lang="en-US" sz="2000" b="1" dirty="0"/>
          </a:p>
        </p:txBody>
      </p:sp>
      <p:cxnSp>
        <p:nvCxnSpPr>
          <p:cNvPr id="56" name="Straight Arrow Connector 55"/>
          <p:cNvCxnSpPr/>
          <p:nvPr/>
        </p:nvCxnSpPr>
        <p:spPr>
          <a:xfrm rot="5400000">
            <a:off x="4122847" y="2978834"/>
            <a:ext cx="533400" cy="519332"/>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58" name="Straight Arrow Connector 57"/>
          <p:cNvCxnSpPr/>
          <p:nvPr/>
        </p:nvCxnSpPr>
        <p:spPr>
          <a:xfrm rot="16200000" flipH="1">
            <a:off x="4663281" y="2971800"/>
            <a:ext cx="533400" cy="53340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70" name="Straight Arrow Connector 69"/>
          <p:cNvCxnSpPr/>
          <p:nvPr/>
        </p:nvCxnSpPr>
        <p:spPr>
          <a:xfrm>
            <a:off x="1996281" y="1066800"/>
            <a:ext cx="1524000" cy="1588"/>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73" name="Straight Arrow Connector 72"/>
          <p:cNvCxnSpPr/>
          <p:nvPr/>
        </p:nvCxnSpPr>
        <p:spPr>
          <a:xfrm rot="5400000">
            <a:off x="4511278" y="1800267"/>
            <a:ext cx="304800" cy="794"/>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75" name="Straight Arrow Connector 74"/>
          <p:cNvCxnSpPr/>
          <p:nvPr/>
        </p:nvCxnSpPr>
        <p:spPr>
          <a:xfrm flipH="1">
            <a:off x="2072481" y="2667000"/>
            <a:ext cx="990600" cy="1588"/>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77" name="Straight Arrow Connector 76"/>
          <p:cNvCxnSpPr/>
          <p:nvPr/>
        </p:nvCxnSpPr>
        <p:spPr>
          <a:xfrm flipH="1">
            <a:off x="2301081" y="4495800"/>
            <a:ext cx="457200" cy="38100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cxnSp>
        <p:nvCxnSpPr>
          <p:cNvPr id="79" name="Straight Arrow Connector 78"/>
          <p:cNvCxnSpPr/>
          <p:nvPr/>
        </p:nvCxnSpPr>
        <p:spPr>
          <a:xfrm>
            <a:off x="2224881" y="5791200"/>
            <a:ext cx="0" cy="38100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24596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72" y="0"/>
            <a:ext cx="9399620" cy="778098"/>
          </a:xfrm>
        </p:spPr>
        <p:txBody>
          <a:bodyPr>
            <a:noAutofit/>
          </a:bodyPr>
          <a:lstStyle/>
          <a:p>
            <a:r>
              <a:rPr lang="en-US" sz="4000" b="1" dirty="0" smtClean="0">
                <a:solidFill>
                  <a:srgbClr val="C00000"/>
                </a:solidFill>
              </a:rPr>
              <a:t>PREPARATION OF FORM 17C PART II</a:t>
            </a:r>
            <a:endParaRPr lang="en-GB" sz="4000" b="1" dirty="0" smtClean="0">
              <a:solidFill>
                <a:srgbClr val="C00000"/>
              </a:solidFill>
            </a:endParaRPr>
          </a:p>
        </p:txBody>
      </p:sp>
      <p:sp>
        <p:nvSpPr>
          <p:cNvPr id="5" name="TextBox 4"/>
          <p:cNvSpPr txBox="1"/>
          <p:nvPr/>
        </p:nvSpPr>
        <p:spPr>
          <a:xfrm>
            <a:off x="346164" y="980728"/>
            <a:ext cx="9091436" cy="5176802"/>
          </a:xfrm>
          <a:prstGeom prst="rect">
            <a:avLst/>
          </a:prstGeom>
          <a:noFill/>
        </p:spPr>
        <p:txBody>
          <a:bodyPr wrap="square" rtlCol="0">
            <a:spAutoFit/>
          </a:bodyPr>
          <a:lstStyle/>
          <a:p>
            <a:pPr marL="342900" indent="-342900" algn="just">
              <a:lnSpc>
                <a:spcPct val="80000"/>
              </a:lnSpc>
              <a:spcBef>
                <a:spcPct val="20000"/>
              </a:spcBef>
              <a:buFont typeface="Wingdings" pitchFamily="2" charset="2"/>
              <a:buChar char="ü"/>
            </a:pPr>
            <a:r>
              <a:rPr lang="en-US" sz="2800" dirty="0" smtClean="0"/>
              <a:t>Candidate wise and for NOTA – Votes to be recorded.</a:t>
            </a:r>
          </a:p>
          <a:p>
            <a:pPr marL="342900" indent="-342900" algn="just">
              <a:lnSpc>
                <a:spcPct val="80000"/>
              </a:lnSpc>
              <a:spcBef>
                <a:spcPct val="20000"/>
              </a:spcBef>
              <a:buFont typeface="Wingdings" pitchFamily="2" charset="2"/>
              <a:buChar char="ü"/>
            </a:pPr>
            <a:r>
              <a:rPr lang="en-US" sz="2800" dirty="0" smtClean="0"/>
              <a:t>To be prepared in duplicate.</a:t>
            </a:r>
          </a:p>
          <a:p>
            <a:pPr marL="342900" indent="-342900" algn="just">
              <a:lnSpc>
                <a:spcPct val="80000"/>
              </a:lnSpc>
              <a:spcBef>
                <a:spcPct val="20000"/>
              </a:spcBef>
              <a:buFont typeface="Wingdings" pitchFamily="2" charset="2"/>
              <a:buChar char="ü"/>
            </a:pPr>
            <a:r>
              <a:rPr lang="en-US" sz="2800" dirty="0" smtClean="0"/>
              <a:t>First copy to be given to RO/ ARO for computing round-wise result.</a:t>
            </a:r>
          </a:p>
          <a:p>
            <a:pPr marL="342900" indent="-342900" algn="just">
              <a:lnSpc>
                <a:spcPct val="80000"/>
              </a:lnSpc>
              <a:spcBef>
                <a:spcPct val="20000"/>
              </a:spcBef>
              <a:buFont typeface="Wingdings" pitchFamily="2" charset="2"/>
              <a:buChar char="ü"/>
            </a:pPr>
            <a:r>
              <a:rPr lang="en-US" sz="2800" dirty="0" smtClean="0"/>
              <a:t>Second Copy- To be used for photocopy.</a:t>
            </a:r>
          </a:p>
          <a:p>
            <a:pPr marL="342900" indent="-342900" algn="just">
              <a:lnSpc>
                <a:spcPct val="80000"/>
              </a:lnSpc>
              <a:spcBef>
                <a:spcPct val="20000"/>
              </a:spcBef>
              <a:buFont typeface="Wingdings" pitchFamily="2" charset="2"/>
              <a:buChar char="ü"/>
            </a:pPr>
            <a:r>
              <a:rPr lang="en-US" sz="2800" dirty="0" smtClean="0"/>
              <a:t>Photocopy – round-wise and table-wise to be given to candidates.</a:t>
            </a:r>
          </a:p>
          <a:p>
            <a:pPr marL="342900" indent="-342900" algn="just">
              <a:lnSpc>
                <a:spcPct val="80000"/>
              </a:lnSpc>
              <a:spcBef>
                <a:spcPct val="20000"/>
              </a:spcBef>
              <a:buFont typeface="Wingdings" pitchFamily="2" charset="2"/>
              <a:buChar char="ü"/>
            </a:pPr>
            <a:r>
              <a:rPr lang="en-US" sz="2800" dirty="0" smtClean="0"/>
              <a:t>Original second copies to be returned back to counting supervisors.</a:t>
            </a:r>
          </a:p>
          <a:p>
            <a:pPr marL="342900" indent="-342900" algn="just">
              <a:lnSpc>
                <a:spcPct val="80000"/>
              </a:lnSpc>
              <a:spcBef>
                <a:spcPct val="20000"/>
              </a:spcBef>
              <a:buFont typeface="Wingdings" pitchFamily="2" charset="2"/>
              <a:buChar char="ü"/>
            </a:pPr>
            <a:r>
              <a:rPr lang="en-US" sz="2800" dirty="0" smtClean="0"/>
              <a:t>Table-wise copies of Form 17C to be kept in an envelope </a:t>
            </a:r>
            <a:r>
              <a:rPr lang="en-US" sz="2800" dirty="0" err="1" smtClean="0"/>
              <a:t>superscribed</a:t>
            </a:r>
            <a:r>
              <a:rPr lang="en-US" sz="2800" dirty="0" smtClean="0"/>
              <a:t> “Duplicate copy of result of counting in Form 17C Part II”.</a:t>
            </a:r>
          </a:p>
          <a:p>
            <a:pPr marL="342900" indent="-342900" algn="just">
              <a:lnSpc>
                <a:spcPct val="80000"/>
              </a:lnSpc>
              <a:spcBef>
                <a:spcPct val="20000"/>
              </a:spcBef>
              <a:buFont typeface="Wingdings" pitchFamily="2" charset="2"/>
              <a:buChar char="ü"/>
            </a:pPr>
            <a:r>
              <a:rPr lang="en-US" sz="2800" dirty="0" smtClean="0"/>
              <a:t>This envelope is to be handed over to the RO.</a:t>
            </a:r>
          </a:p>
        </p:txBody>
      </p:sp>
    </p:spTree>
    <p:extLst>
      <p:ext uri="{BB962C8B-B14F-4D97-AF65-F5344CB8AC3E}">
        <p14:creationId xmlns:p14="http://schemas.microsoft.com/office/powerpoint/2010/main" val="2881854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82" y="228599"/>
            <a:ext cx="9296400" cy="632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939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7081" y="304800"/>
            <a:ext cx="8458200" cy="6172200"/>
          </a:xfrm>
        </p:spPr>
        <p:txBody>
          <a:bodyPr>
            <a:normAutofit/>
          </a:bodyPr>
          <a:lstStyle/>
          <a:p>
            <a:pPr algn="l"/>
            <a:r>
              <a:rPr lang="en-US" sz="3500" b="1" u="sng" dirty="0">
                <a:solidFill>
                  <a:schemeClr val="tx1"/>
                </a:solidFill>
                <a:latin typeface="Copperplate Gothic Bold" pitchFamily="34" charset="0"/>
              </a:rPr>
              <a:t>Cross </a:t>
            </a:r>
            <a:r>
              <a:rPr lang="en-US" sz="3500" b="1" u="sng" dirty="0" smtClean="0">
                <a:solidFill>
                  <a:schemeClr val="tx1"/>
                </a:solidFill>
                <a:latin typeface="Copperplate Gothic Bold" pitchFamily="34" charset="0"/>
              </a:rPr>
              <a:t>checking by observer</a:t>
            </a:r>
            <a:endParaRPr lang="en-US" sz="3500" b="1" u="sng" dirty="0">
              <a:solidFill>
                <a:schemeClr val="tx1"/>
              </a:solidFill>
              <a:latin typeface="Copperplate Gothic Bold" pitchFamily="34" charset="0"/>
            </a:endParaRPr>
          </a:p>
          <a:p>
            <a:pPr algn="l">
              <a:buFont typeface="Wingdings" pitchFamily="2" charset="2"/>
              <a:buChar char="Ø"/>
            </a:pPr>
            <a:endParaRPr lang="en-US" sz="1200" b="1" u="sng" dirty="0">
              <a:solidFill>
                <a:schemeClr val="tx1"/>
              </a:solidFill>
              <a:latin typeface="Verdana" pitchFamily="34" charset="0"/>
            </a:endParaRPr>
          </a:p>
          <a:p>
            <a:pPr algn="l">
              <a:buFont typeface="Wingdings" pitchFamily="2" charset="2"/>
              <a:buChar char="Ø"/>
            </a:pPr>
            <a:r>
              <a:rPr lang="en-US" sz="2400" dirty="0">
                <a:solidFill>
                  <a:schemeClr val="tx1"/>
                </a:solidFill>
                <a:latin typeface="Verdana" pitchFamily="34" charset="0"/>
              </a:rPr>
              <a:t>Observer randomly select 2 EVMs of each round.</a:t>
            </a:r>
          </a:p>
          <a:p>
            <a:pPr algn="l">
              <a:buFont typeface="Wingdings" pitchFamily="2" charset="2"/>
              <a:buChar char="Ø"/>
            </a:pPr>
            <a:r>
              <a:rPr lang="en-US" sz="2400" dirty="0">
                <a:solidFill>
                  <a:schemeClr val="tx1"/>
                </a:solidFill>
                <a:latin typeface="Verdana" pitchFamily="34" charset="0"/>
              </a:rPr>
              <a:t>Additional counting staff to assist the observer.</a:t>
            </a:r>
          </a:p>
          <a:p>
            <a:pPr algn="l">
              <a:buFont typeface="Wingdings" pitchFamily="2" charset="2"/>
              <a:buChar char="Ø"/>
            </a:pPr>
            <a:endParaRPr lang="en-US" sz="2400" dirty="0">
              <a:solidFill>
                <a:schemeClr val="tx1"/>
              </a:solidFill>
              <a:latin typeface="Verdana" pitchFamily="34" charset="0"/>
            </a:endParaRPr>
          </a:p>
          <a:p>
            <a:pPr algn="l"/>
            <a:endParaRPr lang="en-US" sz="2400" dirty="0">
              <a:solidFill>
                <a:schemeClr val="tx1"/>
              </a:solidFill>
              <a:latin typeface="Verdana" pitchFamily="34" charset="0"/>
            </a:endParaRPr>
          </a:p>
          <a:p>
            <a:pPr algn="l"/>
            <a:r>
              <a:rPr lang="en-US" sz="2400" dirty="0">
                <a:solidFill>
                  <a:schemeClr val="tx1"/>
                </a:solidFill>
                <a:latin typeface="Verdana" pitchFamily="34" charset="0"/>
              </a:rPr>
              <a:t>If any discrepancy is found –</a:t>
            </a:r>
          </a:p>
          <a:p>
            <a:pPr marL="484632" indent="-457200" algn="l">
              <a:buAutoNum type="alphaLcParenR"/>
            </a:pPr>
            <a:r>
              <a:rPr lang="en-US" sz="2400" dirty="0">
                <a:solidFill>
                  <a:schemeClr val="tx1"/>
                </a:solidFill>
                <a:latin typeface="Verdana" pitchFamily="34" charset="0"/>
              </a:rPr>
              <a:t>Result of the round of each table shall be re-verified from the EVM.</a:t>
            </a:r>
          </a:p>
          <a:p>
            <a:pPr marL="484632" indent="-457200" algn="l">
              <a:buAutoNum type="alphaLcParenR"/>
            </a:pPr>
            <a:r>
              <a:rPr lang="en-US" sz="2400" dirty="0">
                <a:solidFill>
                  <a:schemeClr val="tx1"/>
                </a:solidFill>
                <a:latin typeface="Verdana" pitchFamily="34" charset="0"/>
              </a:rPr>
              <a:t>Staff will be removed – severe disciplinary action.</a:t>
            </a:r>
          </a:p>
          <a:p>
            <a:pPr marL="484632" indent="-457200" algn="l">
              <a:buAutoNum type="alphaLcParenR"/>
            </a:pPr>
            <a:r>
              <a:rPr lang="en-US" sz="2400" dirty="0">
                <a:solidFill>
                  <a:schemeClr val="tx1"/>
                </a:solidFill>
                <a:latin typeface="Verdana" pitchFamily="34" charset="0"/>
              </a:rPr>
              <a:t>Result of such staff in previous rounds would be checked.</a:t>
            </a:r>
          </a:p>
          <a:p>
            <a:pPr algn="l"/>
            <a:endParaRPr lang="en-US" sz="2400" dirty="0">
              <a:solidFill>
                <a:schemeClr val="tx1"/>
              </a:solidFill>
              <a:latin typeface="Verdana" pitchFamily="34" charset="0"/>
            </a:endParaRPr>
          </a:p>
          <a:p>
            <a:pPr algn="l"/>
            <a:endParaRPr lang="en-US" sz="3500" b="1" u="sng" dirty="0">
              <a:solidFill>
                <a:schemeClr val="tx1"/>
              </a:solidFill>
              <a:latin typeface="Copperplate Gothic Bold" pitchFamily="34" charset="0"/>
            </a:endParaRPr>
          </a:p>
          <a:p>
            <a:pPr algn="l"/>
            <a:endParaRPr lang="en-US" sz="3500" b="1" dirty="0">
              <a:solidFill>
                <a:schemeClr val="tx1"/>
              </a:solidFill>
              <a:latin typeface="Copperplate Gothic Bold" pitchFamily="34" charset="0"/>
            </a:endParaRPr>
          </a:p>
        </p:txBody>
      </p:sp>
    </p:spTree>
    <p:extLst>
      <p:ext uri="{BB962C8B-B14F-4D97-AF65-F5344CB8AC3E}">
        <p14:creationId xmlns:p14="http://schemas.microsoft.com/office/powerpoint/2010/main" val="2159541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a:t>C</a:t>
            </a:r>
            <a:r>
              <a:rPr lang="en-US" sz="2800" b="1" dirty="0" smtClean="0">
                <a:solidFill>
                  <a:srgbClr val="000000"/>
                </a:solidFill>
              </a:rPr>
              <a:t>ounting </a:t>
            </a:r>
            <a:r>
              <a:rPr lang="en-US" sz="2800" b="1" dirty="0">
                <a:solidFill>
                  <a:srgbClr val="000000"/>
                </a:solidFill>
              </a:rPr>
              <a:t>of votes recorded in </a:t>
            </a:r>
            <a:r>
              <a:rPr lang="en-US" sz="2800" b="1" dirty="0" smtClean="0">
                <a:solidFill>
                  <a:srgbClr val="000000"/>
                </a:solidFill>
              </a:rPr>
              <a:t>EVMs</a:t>
            </a:r>
            <a:endParaRPr lang="en-US" sz="2800" b="1" dirty="0">
              <a:solidFill>
                <a:srgbClr val="000000"/>
              </a:solidFill>
            </a:endParaRPr>
          </a:p>
        </p:txBody>
      </p:sp>
      <p:sp>
        <p:nvSpPr>
          <p:cNvPr id="64515" name="Content Placeholder 3"/>
          <p:cNvSpPr>
            <a:spLocks noGrp="1"/>
          </p:cNvSpPr>
          <p:nvPr>
            <p:ph idx="1"/>
          </p:nvPr>
        </p:nvSpPr>
        <p:spPr>
          <a:xfrm>
            <a:off x="489188" y="1041400"/>
            <a:ext cx="7663948" cy="520700"/>
          </a:xfrm>
        </p:spPr>
        <p:txBody>
          <a:bodyPr/>
          <a:lstStyle/>
          <a:p>
            <a:pPr marL="0" indent="0" eaLnBrk="1" hangingPunct="1">
              <a:buFont typeface="Arial" charset="0"/>
              <a:buNone/>
            </a:pPr>
            <a:r>
              <a:rPr lang="en-US" altLang="en-US" sz="2000" b="1" smtClean="0">
                <a:solidFill>
                  <a:srgbClr val="FF0000"/>
                </a:solidFill>
              </a:rPr>
              <a:t>Proforma for recording of Votes by Additional Counting Staff </a:t>
            </a:r>
          </a:p>
        </p:txBody>
      </p:sp>
      <p:pic>
        <p:nvPicPr>
          <p:cNvPr id="645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601" y="1562100"/>
            <a:ext cx="8463974"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39E4D6A5-5EA1-4CBF-9CA5-DBBF8B78D24D}" type="slidenum">
              <a:rPr lang="en-US" altLang="en-US" smtClean="0">
                <a:solidFill>
                  <a:srgbClr val="898989"/>
                </a:solidFill>
              </a:rPr>
              <a:pPr/>
              <a:t>14</a:t>
            </a:fld>
            <a:endParaRPr lang="en-US" altLang="en-US" smtClean="0">
              <a:solidFill>
                <a:srgbClr val="898989"/>
              </a:solidFill>
            </a:endParaRPr>
          </a:p>
        </p:txBody>
      </p:sp>
    </p:spTree>
    <p:extLst>
      <p:ext uri="{BB962C8B-B14F-4D97-AF65-F5344CB8AC3E}">
        <p14:creationId xmlns:p14="http://schemas.microsoft.com/office/powerpoint/2010/main" val="3508352120"/>
      </p:ext>
    </p:extLst>
  </p:cSld>
  <p:clrMapOvr>
    <a:masterClrMapping/>
  </p:clrMapOvr>
  <p:transition spd="slow"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3281" y="304800"/>
            <a:ext cx="8382000" cy="6172200"/>
          </a:xfrm>
          <a:noFill/>
        </p:spPr>
        <p:txBody>
          <a:bodyPr>
            <a:normAutofit fontScale="77500" lnSpcReduction="20000"/>
          </a:bodyPr>
          <a:lstStyle/>
          <a:p>
            <a:r>
              <a:rPr lang="en-US" sz="3500" b="1" u="sng" dirty="0">
                <a:solidFill>
                  <a:schemeClr val="tx1"/>
                </a:solidFill>
                <a:latin typeface="Copperplate Gothic Bold" pitchFamily="34" charset="0"/>
              </a:rPr>
              <a:t>Trend Result</a:t>
            </a:r>
          </a:p>
          <a:p>
            <a:pPr algn="just">
              <a:lnSpc>
                <a:spcPct val="170000"/>
              </a:lnSpc>
              <a:buFont typeface="Wingdings" pitchFamily="2" charset="2"/>
              <a:buChar char="Ø"/>
            </a:pPr>
            <a:r>
              <a:rPr lang="en-US" dirty="0" smtClean="0">
                <a:solidFill>
                  <a:schemeClr val="tx1"/>
                </a:solidFill>
                <a:latin typeface="Verdana" pitchFamily="34" charset="0"/>
              </a:rPr>
              <a:t>Polling Station-wise round-wise Statement.</a:t>
            </a:r>
          </a:p>
          <a:p>
            <a:pPr algn="just">
              <a:lnSpc>
                <a:spcPct val="170000"/>
              </a:lnSpc>
              <a:buFont typeface="Wingdings" pitchFamily="2" charset="2"/>
              <a:buChar char="Ø"/>
            </a:pPr>
            <a:r>
              <a:rPr lang="en-US" dirty="0" smtClean="0">
                <a:solidFill>
                  <a:schemeClr val="tx1"/>
                </a:solidFill>
                <a:latin typeface="Verdana" pitchFamily="34" charset="0"/>
              </a:rPr>
              <a:t>Both Computer/Manual entry – cross checking.</a:t>
            </a:r>
          </a:p>
          <a:p>
            <a:pPr algn="just">
              <a:lnSpc>
                <a:spcPct val="170000"/>
              </a:lnSpc>
              <a:buFont typeface="Wingdings" pitchFamily="2" charset="2"/>
              <a:buChar char="Ø"/>
            </a:pPr>
            <a:r>
              <a:rPr lang="en-US" dirty="0" smtClean="0">
                <a:solidFill>
                  <a:schemeClr val="tx1"/>
                </a:solidFill>
                <a:latin typeface="Verdana" pitchFamily="34" charset="0"/>
              </a:rPr>
              <a:t>Both RO and Observer to get satisfied and sign</a:t>
            </a:r>
          </a:p>
          <a:p>
            <a:pPr algn="just">
              <a:lnSpc>
                <a:spcPct val="170000"/>
              </a:lnSpc>
              <a:buFont typeface="Wingdings" pitchFamily="2" charset="2"/>
              <a:buChar char="Ø"/>
            </a:pPr>
            <a:r>
              <a:rPr lang="en-US" dirty="0" smtClean="0">
                <a:solidFill>
                  <a:schemeClr val="tx1"/>
                </a:solidFill>
                <a:latin typeface="Verdana" pitchFamily="34" charset="0"/>
              </a:rPr>
              <a:t>Thereafter RO should announce the result of  the round/display on Blackboard/ Whiteboard.</a:t>
            </a:r>
          </a:p>
          <a:p>
            <a:pPr algn="just">
              <a:lnSpc>
                <a:spcPct val="170000"/>
              </a:lnSpc>
              <a:buFont typeface="Wingdings" pitchFamily="2" charset="2"/>
              <a:buChar char="Ø"/>
            </a:pPr>
            <a:r>
              <a:rPr lang="en-US" dirty="0" smtClean="0">
                <a:solidFill>
                  <a:schemeClr val="tx1"/>
                </a:solidFill>
                <a:latin typeface="Verdana" pitchFamily="34" charset="0"/>
              </a:rPr>
              <a:t>Copy of Trend Result of each round to – a) All Candidate/Election agents, b)Media Room, c) Communication Room for uploading on GENESYS d) To the CEO</a:t>
            </a:r>
            <a:endParaRPr lang="en-US" dirty="0">
              <a:solidFill>
                <a:schemeClr val="tx1"/>
              </a:solidFill>
              <a:latin typeface="Verdana" pitchFamily="34" charset="0"/>
            </a:endParaRPr>
          </a:p>
        </p:txBody>
      </p:sp>
    </p:spTree>
    <p:extLst>
      <p:ext uri="{BB962C8B-B14F-4D97-AF65-F5344CB8AC3E}">
        <p14:creationId xmlns:p14="http://schemas.microsoft.com/office/powerpoint/2010/main" val="950170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a:t>C</a:t>
            </a:r>
            <a:r>
              <a:rPr lang="en-US" sz="2800" b="1" dirty="0" smtClean="0">
                <a:solidFill>
                  <a:srgbClr val="000000"/>
                </a:solidFill>
              </a:rPr>
              <a:t>ounting </a:t>
            </a:r>
            <a:r>
              <a:rPr lang="en-US" sz="2800" b="1" dirty="0">
                <a:solidFill>
                  <a:srgbClr val="000000"/>
                </a:solidFill>
              </a:rPr>
              <a:t>of votes recorded in EVMs </a:t>
            </a:r>
          </a:p>
        </p:txBody>
      </p:sp>
      <p:sp>
        <p:nvSpPr>
          <p:cNvPr id="63491" name="Content Placeholder 3"/>
          <p:cNvSpPr>
            <a:spLocks noGrp="1"/>
          </p:cNvSpPr>
          <p:nvPr>
            <p:ph idx="1"/>
          </p:nvPr>
        </p:nvSpPr>
        <p:spPr>
          <a:xfrm>
            <a:off x="489188" y="1041400"/>
            <a:ext cx="6522509" cy="304800"/>
          </a:xfrm>
        </p:spPr>
        <p:txBody>
          <a:bodyPr>
            <a:normAutofit fontScale="92500" lnSpcReduction="20000"/>
          </a:bodyPr>
          <a:lstStyle/>
          <a:p>
            <a:pPr marL="0" indent="0" eaLnBrk="1" hangingPunct="1">
              <a:buFont typeface="Arial" charset="0"/>
              <a:buNone/>
            </a:pPr>
            <a:r>
              <a:rPr lang="en-US" altLang="en-US" sz="1800" smtClean="0">
                <a:solidFill>
                  <a:srgbClr val="FF0000"/>
                </a:solidFill>
              </a:rPr>
              <a:t>Round wise statement proforma</a:t>
            </a:r>
          </a:p>
        </p:txBody>
      </p:sp>
      <p:pic>
        <p:nvPicPr>
          <p:cNvPr id="6349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188" y="1538289"/>
            <a:ext cx="8805387"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3D6F9C5F-BC1C-4BA1-B7F0-B90769011734}" type="slidenum">
              <a:rPr lang="en-US" altLang="en-US" smtClean="0">
                <a:solidFill>
                  <a:srgbClr val="898989"/>
                </a:solidFill>
              </a:rPr>
              <a:pPr/>
              <a:t>16</a:t>
            </a:fld>
            <a:endParaRPr lang="en-US" altLang="en-US" smtClean="0">
              <a:solidFill>
                <a:srgbClr val="898989"/>
              </a:solidFill>
            </a:endParaRPr>
          </a:p>
        </p:txBody>
      </p:sp>
    </p:spTree>
    <p:extLst>
      <p:ext uri="{BB962C8B-B14F-4D97-AF65-F5344CB8AC3E}">
        <p14:creationId xmlns:p14="http://schemas.microsoft.com/office/powerpoint/2010/main" val="299336024"/>
      </p:ext>
    </p:extLst>
  </p:cSld>
  <p:clrMapOvr>
    <a:masterClrMapping/>
  </p:clrMapOvr>
  <p:transition spd="slow"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a:t>C</a:t>
            </a:r>
            <a:r>
              <a:rPr lang="en-US" sz="2800" b="1" dirty="0" smtClean="0">
                <a:solidFill>
                  <a:srgbClr val="000000"/>
                </a:solidFill>
              </a:rPr>
              <a:t>ounting </a:t>
            </a:r>
            <a:r>
              <a:rPr lang="en-US" sz="2800" b="1" dirty="0">
                <a:solidFill>
                  <a:srgbClr val="000000"/>
                </a:solidFill>
              </a:rPr>
              <a:t>of votes recorded in </a:t>
            </a:r>
            <a:r>
              <a:rPr lang="en-US" sz="2800" b="1" dirty="0" smtClean="0">
                <a:solidFill>
                  <a:srgbClr val="000000"/>
                </a:solidFill>
              </a:rPr>
              <a:t>EVMs</a:t>
            </a:r>
            <a:endParaRPr lang="en-US" sz="2800" b="1" dirty="0">
              <a:solidFill>
                <a:srgbClr val="00000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24759623"/>
              </p:ext>
            </p:extLst>
          </p:nvPr>
        </p:nvGraphicFramePr>
        <p:xfrm>
          <a:off x="1" y="827022"/>
          <a:ext cx="9783762" cy="6030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55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8267D7B3-1F80-4239-8D2F-31D5C01CB8AF}" type="slidenum">
              <a:rPr lang="en-US" altLang="en-US" smtClean="0">
                <a:solidFill>
                  <a:srgbClr val="898989"/>
                </a:solidFill>
              </a:rPr>
              <a:pPr/>
              <a:t>17</a:t>
            </a:fld>
            <a:endParaRPr lang="en-US" altLang="en-US" smtClean="0">
              <a:solidFill>
                <a:srgbClr val="898989"/>
              </a:solidFill>
            </a:endParaRPr>
          </a:p>
        </p:txBody>
      </p:sp>
    </p:spTree>
    <p:extLst>
      <p:ext uri="{BB962C8B-B14F-4D97-AF65-F5344CB8AC3E}">
        <p14:creationId xmlns:p14="http://schemas.microsoft.com/office/powerpoint/2010/main" val="2093776812"/>
      </p:ext>
    </p:extLst>
  </p:cSld>
  <p:clrMapOvr>
    <a:masterClrMapping/>
  </p:clrMapOvr>
  <p:transition spd="slow"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2"/>
          <p:cNvSpPr txBox="1">
            <a:spLocks noChangeArrowheads="1"/>
          </p:cNvSpPr>
          <p:nvPr/>
        </p:nvSpPr>
        <p:spPr bwMode="auto">
          <a:xfrm>
            <a:off x="8601558" y="6543676"/>
            <a:ext cx="118220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IN" altLang="en-US" sz="1400"/>
              <a:t>43</a:t>
            </a:r>
          </a:p>
        </p:txBody>
      </p:sp>
      <p:pic>
        <p:nvPicPr>
          <p:cNvPr id="6656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165" y="0"/>
            <a:ext cx="926060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23409D75-7B84-4A46-A65A-A90E90CE81AA}" type="slidenum">
              <a:rPr lang="en-US" altLang="en-US" smtClean="0">
                <a:solidFill>
                  <a:srgbClr val="898989"/>
                </a:solidFill>
              </a:rPr>
              <a:pPr/>
              <a:t>18</a:t>
            </a:fld>
            <a:endParaRPr lang="en-US" altLang="en-US" smtClean="0">
              <a:solidFill>
                <a:srgbClr val="898989"/>
              </a:solidFill>
            </a:endParaRPr>
          </a:p>
        </p:txBody>
      </p:sp>
    </p:spTree>
    <p:extLst>
      <p:ext uri="{BB962C8B-B14F-4D97-AF65-F5344CB8AC3E}">
        <p14:creationId xmlns:p14="http://schemas.microsoft.com/office/powerpoint/2010/main" val="202477046"/>
      </p:ext>
    </p:extLst>
  </p:cSld>
  <p:clrMapOvr>
    <a:masterClrMapping/>
  </p:clrMapOvr>
  <p:transition spd="slow"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1"/>
          <p:cNvSpPr txBox="1">
            <a:spLocks noChangeArrowheads="1"/>
          </p:cNvSpPr>
          <p:nvPr/>
        </p:nvSpPr>
        <p:spPr bwMode="auto">
          <a:xfrm>
            <a:off x="8438496" y="6486526"/>
            <a:ext cx="116861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IN" altLang="en-US" sz="1400"/>
              <a:t>44</a:t>
            </a:r>
          </a:p>
        </p:txBody>
      </p:sp>
      <p:pic>
        <p:nvPicPr>
          <p:cNvPr id="6758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160" y="0"/>
            <a:ext cx="898543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9B2FE1B3-323C-49BD-84EC-4DC1A42BC48E}" type="slidenum">
              <a:rPr lang="en-US" altLang="en-US" smtClean="0">
                <a:solidFill>
                  <a:srgbClr val="898989"/>
                </a:solidFill>
              </a:rPr>
              <a:pPr/>
              <a:t>19</a:t>
            </a:fld>
            <a:endParaRPr lang="en-US" altLang="en-US" smtClean="0">
              <a:solidFill>
                <a:srgbClr val="898989"/>
              </a:solidFill>
            </a:endParaRPr>
          </a:p>
        </p:txBody>
      </p:sp>
    </p:spTree>
    <p:extLst>
      <p:ext uri="{BB962C8B-B14F-4D97-AF65-F5344CB8AC3E}">
        <p14:creationId xmlns:p14="http://schemas.microsoft.com/office/powerpoint/2010/main" val="2373059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r>
              <a:rPr lang="en-US" altLang="en-US" smtClean="0"/>
              <a:t>Contents of the Presentation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33993533"/>
              </p:ext>
            </p:extLst>
          </p:nvPr>
        </p:nvGraphicFramePr>
        <p:xfrm>
          <a:off x="489188" y="1196752"/>
          <a:ext cx="8805387" cy="5607824"/>
        </p:xfrm>
        <a:graphic>
          <a:graphicData uri="http://schemas.openxmlformats.org/drawingml/2006/table">
            <a:tbl>
              <a:tblPr firstRow="1" bandRow="1">
                <a:tableStyleId>{5C22544A-7EE6-4342-B048-85BDC9FD1C3A}</a:tableStyleId>
              </a:tblPr>
              <a:tblGrid>
                <a:gridCol w="1019142">
                  <a:extLst>
                    <a:ext uri="{9D8B030D-6E8A-4147-A177-3AD203B41FA5}">
                      <a16:colId xmlns:a16="http://schemas.microsoft.com/office/drawing/2014/main" xmlns="" val="20000"/>
                    </a:ext>
                  </a:extLst>
                </a:gridCol>
                <a:gridCol w="6114852">
                  <a:extLst>
                    <a:ext uri="{9D8B030D-6E8A-4147-A177-3AD203B41FA5}">
                      <a16:colId xmlns:a16="http://schemas.microsoft.com/office/drawing/2014/main" xmlns="" val="20001"/>
                    </a:ext>
                  </a:extLst>
                </a:gridCol>
                <a:gridCol w="1671393">
                  <a:extLst>
                    <a:ext uri="{9D8B030D-6E8A-4147-A177-3AD203B41FA5}">
                      <a16:colId xmlns:a16="http://schemas.microsoft.com/office/drawing/2014/main" xmlns="" val="20002"/>
                    </a:ext>
                  </a:extLst>
                </a:gridCol>
              </a:tblGrid>
              <a:tr h="700964">
                <a:tc>
                  <a:txBody>
                    <a:bodyPr/>
                    <a:lstStyle/>
                    <a:p>
                      <a:r>
                        <a:rPr lang="en-US" sz="2000" dirty="0" smtClean="0"/>
                        <a:t>Session No.</a:t>
                      </a:r>
                      <a:endParaRPr lang="en-US" sz="2000" dirty="0"/>
                    </a:p>
                  </a:txBody>
                  <a:tcPr marL="97838" marR="97838" marT="45689" marB="45689"/>
                </a:tc>
                <a:tc>
                  <a:txBody>
                    <a:bodyPr/>
                    <a:lstStyle/>
                    <a:p>
                      <a:r>
                        <a:rPr lang="en-US" sz="2000" dirty="0" smtClean="0"/>
                        <a:t>Name of the Topic</a:t>
                      </a:r>
                      <a:endParaRPr lang="en-US" sz="2000" dirty="0"/>
                    </a:p>
                  </a:txBody>
                  <a:tcPr marL="97838" marR="97838" marT="45689" marB="45689"/>
                </a:tc>
                <a:tc>
                  <a:txBody>
                    <a:bodyPr/>
                    <a:lstStyle/>
                    <a:p>
                      <a:r>
                        <a:rPr lang="en-US" sz="2000" dirty="0" smtClean="0"/>
                        <a:t>Total no. of Slides</a:t>
                      </a:r>
                      <a:endParaRPr lang="en-US" sz="2000" dirty="0"/>
                    </a:p>
                  </a:txBody>
                  <a:tcPr marL="97838" marR="97838" marT="45689" marB="45689"/>
                </a:tc>
                <a:extLst>
                  <a:ext uri="{0D108BD9-81ED-4DB2-BD59-A6C34878D82A}">
                    <a16:rowId xmlns:a16="http://schemas.microsoft.com/office/drawing/2014/main" xmlns="" val="10000"/>
                  </a:ext>
                </a:extLst>
              </a:tr>
              <a:tr h="396171">
                <a:tc rowSpan="2">
                  <a:txBody>
                    <a:bodyPr/>
                    <a:lstStyle/>
                    <a:p>
                      <a:endParaRPr lang="en-US" sz="2000" dirty="0" smtClean="0"/>
                    </a:p>
                    <a:p>
                      <a:endParaRPr lang="en-US" sz="2000" dirty="0" smtClean="0"/>
                    </a:p>
                    <a:p>
                      <a:r>
                        <a:rPr lang="en-US" sz="3600" b="1" dirty="0" smtClean="0"/>
                        <a:t>I</a:t>
                      </a:r>
                      <a:endParaRPr lang="en-US" sz="3600" b="1" dirty="0"/>
                    </a:p>
                  </a:txBody>
                  <a:tcPr marL="97838" marR="97838" marT="45689" marB="45689"/>
                </a:tc>
                <a:tc>
                  <a:txBody>
                    <a:bodyPr/>
                    <a:lstStyle/>
                    <a:p>
                      <a:endParaRPr lang="en-US" sz="2000" dirty="0"/>
                    </a:p>
                  </a:txBody>
                  <a:tcPr marL="97838" marR="97838" marT="45689" marB="45689"/>
                </a:tc>
                <a:tc>
                  <a:txBody>
                    <a:bodyPr/>
                    <a:lstStyle/>
                    <a:p>
                      <a:endParaRPr lang="en-US" sz="2000" dirty="0"/>
                    </a:p>
                  </a:txBody>
                  <a:tcPr marL="97838" marR="97838" marT="45689" marB="45689"/>
                </a:tc>
                <a:extLst>
                  <a:ext uri="{0D108BD9-81ED-4DB2-BD59-A6C34878D82A}">
                    <a16:rowId xmlns:a16="http://schemas.microsoft.com/office/drawing/2014/main" xmlns="" val="10001"/>
                  </a:ext>
                </a:extLst>
              </a:tr>
              <a:tr h="700964">
                <a:tc vMerge="1">
                  <a:txBody>
                    <a:bodyPr/>
                    <a:lstStyle/>
                    <a:p>
                      <a:endParaRPr lang="en-US" sz="2000" dirty="0">
                        <a:solidFill>
                          <a:srgbClr val="FF0000"/>
                        </a:solidFill>
                      </a:endParaRPr>
                    </a:p>
                  </a:txBody>
                  <a:tcPr marL="97838" marR="97838" marT="45689" marB="4568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1.1  Major legal provisions related to counting</a:t>
                      </a:r>
                    </a:p>
                    <a:p>
                      <a:pPr marL="465138" marR="0" indent="-465138"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1.2  Infrastructure and security arrangements at counting             </a:t>
                      </a:r>
                      <a:r>
                        <a:rPr lang="en-US" sz="2000" dirty="0" err="1" smtClean="0">
                          <a:solidFill>
                            <a:schemeClr val="tx1"/>
                          </a:solidFill>
                        </a:rPr>
                        <a:t>centre</a:t>
                      </a:r>
                      <a:r>
                        <a:rPr lang="en-US" sz="2000"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1.3.  Appointment of counting staffs and counting agents</a:t>
                      </a:r>
                    </a:p>
                    <a:p>
                      <a:endParaRPr lang="en-US" sz="2000" dirty="0">
                        <a:solidFill>
                          <a:srgbClr val="FF0000"/>
                        </a:solidFill>
                      </a:endParaRPr>
                    </a:p>
                  </a:txBody>
                  <a:tcPr marL="97838" marR="97838" marT="45689" marB="45689"/>
                </a:tc>
                <a:tc>
                  <a:txBody>
                    <a:bodyPr/>
                    <a:lstStyle/>
                    <a:p>
                      <a:r>
                        <a:rPr lang="en-US" sz="2000" dirty="0" smtClean="0">
                          <a:solidFill>
                            <a:srgbClr val="FF0000"/>
                          </a:solidFill>
                        </a:rPr>
                        <a:t> </a:t>
                      </a:r>
                    </a:p>
                    <a:p>
                      <a:endParaRPr lang="en-US" sz="2000" dirty="0" smtClean="0">
                        <a:solidFill>
                          <a:srgbClr val="FF0000"/>
                        </a:solidFill>
                      </a:endParaRPr>
                    </a:p>
                  </a:txBody>
                  <a:tcPr marL="97838" marR="97838" marT="45689" marB="45689"/>
                </a:tc>
                <a:extLst>
                  <a:ext uri="{0D108BD9-81ED-4DB2-BD59-A6C34878D82A}">
                    <a16:rowId xmlns:a16="http://schemas.microsoft.com/office/drawing/2014/main" xmlns="" val="10002"/>
                  </a:ext>
                </a:extLst>
              </a:tr>
              <a:tr h="792342">
                <a:tc>
                  <a:txBody>
                    <a:bodyPr/>
                    <a:lstStyle/>
                    <a:p>
                      <a:r>
                        <a:rPr lang="en-US" sz="3600" b="1" dirty="0" smtClean="0">
                          <a:solidFill>
                            <a:schemeClr val="tx1"/>
                          </a:solidFill>
                        </a:rPr>
                        <a:t>II</a:t>
                      </a:r>
                      <a:endParaRPr lang="en-US" sz="2000" b="1" dirty="0">
                        <a:solidFill>
                          <a:schemeClr val="tx1"/>
                        </a:solidFill>
                      </a:endParaRPr>
                    </a:p>
                  </a:txBody>
                  <a:tcPr marL="97838" marR="97838" marT="45689" marB="45689">
                    <a:solidFill>
                      <a:schemeClr val="bg1"/>
                    </a:solidFill>
                  </a:tcPr>
                </a:tc>
                <a:tc>
                  <a:txBody>
                    <a:bodyPr/>
                    <a:lstStyle/>
                    <a:p>
                      <a:endParaRPr lang="en-US" sz="2000" dirty="0" smtClean="0">
                        <a:solidFill>
                          <a:schemeClr val="tx1"/>
                        </a:solidFill>
                      </a:endParaRPr>
                    </a:p>
                    <a:p>
                      <a:r>
                        <a:rPr lang="en-US" sz="2000" dirty="0" smtClean="0">
                          <a:solidFill>
                            <a:schemeClr val="tx1"/>
                          </a:solidFill>
                        </a:rPr>
                        <a:t>Counting of votes received through postal ballot</a:t>
                      </a:r>
                      <a:r>
                        <a:rPr lang="en-US" sz="2000" baseline="0" dirty="0" smtClean="0">
                          <a:solidFill>
                            <a:schemeClr val="tx1"/>
                          </a:solidFill>
                        </a:rPr>
                        <a:t> / ETPBS</a:t>
                      </a:r>
                      <a:endParaRPr lang="en-US" sz="2000" dirty="0">
                        <a:solidFill>
                          <a:schemeClr val="tx1"/>
                        </a:solidFill>
                      </a:endParaRPr>
                    </a:p>
                  </a:txBody>
                  <a:tcPr marL="97838" marR="97838" marT="45689" marB="45689">
                    <a:solidFill>
                      <a:schemeClr val="bg1"/>
                    </a:solidFill>
                  </a:tcPr>
                </a:tc>
                <a:tc>
                  <a:txBody>
                    <a:bodyPr/>
                    <a:lstStyle/>
                    <a:p>
                      <a:endParaRPr lang="en-US" sz="2000" dirty="0" smtClean="0">
                        <a:solidFill>
                          <a:schemeClr val="tx1"/>
                        </a:solidFill>
                      </a:endParaRPr>
                    </a:p>
                    <a:p>
                      <a:endParaRPr lang="en-US" sz="3600" dirty="0">
                        <a:solidFill>
                          <a:schemeClr val="tx1"/>
                        </a:solidFill>
                      </a:endParaRPr>
                    </a:p>
                  </a:txBody>
                  <a:tcPr marL="97838" marR="97838" marT="45689" marB="45689">
                    <a:solidFill>
                      <a:schemeClr val="bg1"/>
                    </a:solidFill>
                  </a:tcPr>
                </a:tc>
                <a:extLst>
                  <a:ext uri="{0D108BD9-81ED-4DB2-BD59-A6C34878D82A}">
                    <a16:rowId xmlns:a16="http://schemas.microsoft.com/office/drawing/2014/main" xmlns="" val="10003"/>
                  </a:ext>
                </a:extLst>
              </a:tr>
              <a:tr h="396171">
                <a:tc>
                  <a:txBody>
                    <a:bodyPr/>
                    <a:lstStyle/>
                    <a:p>
                      <a:r>
                        <a:rPr lang="en-US" sz="3600" b="1" dirty="0" smtClean="0">
                          <a:solidFill>
                            <a:srgbClr val="FF0000"/>
                          </a:solidFill>
                        </a:rPr>
                        <a:t>III</a:t>
                      </a:r>
                      <a:endParaRPr lang="en-US" sz="2000" b="1" dirty="0">
                        <a:solidFill>
                          <a:srgbClr val="FF0000"/>
                        </a:solidFill>
                      </a:endParaRPr>
                    </a:p>
                  </a:txBody>
                  <a:tcPr marL="97838" marR="97838" marT="45689" marB="45689"/>
                </a:tc>
                <a:tc>
                  <a:txBody>
                    <a:bodyPr/>
                    <a:lstStyle/>
                    <a:p>
                      <a:endParaRPr lang="en-US" sz="2000" dirty="0" smtClean="0">
                        <a:solidFill>
                          <a:srgbClr val="FF0000"/>
                        </a:solidFill>
                      </a:endParaRPr>
                    </a:p>
                    <a:p>
                      <a:r>
                        <a:rPr lang="en-US" sz="2400" b="1" dirty="0" smtClean="0">
                          <a:solidFill>
                            <a:srgbClr val="FF0000"/>
                          </a:solidFill>
                        </a:rPr>
                        <a:t>Counting of votes recorded in EVM-VVPATs</a:t>
                      </a:r>
                      <a:endParaRPr lang="en-US" sz="2400" b="1" dirty="0">
                        <a:solidFill>
                          <a:srgbClr val="FF0000"/>
                        </a:solidFill>
                      </a:endParaRPr>
                    </a:p>
                  </a:txBody>
                  <a:tcPr marL="97838" marR="97838" marT="45689" marB="45689"/>
                </a:tc>
                <a:tc>
                  <a:txBody>
                    <a:bodyPr/>
                    <a:lstStyle/>
                    <a:p>
                      <a:r>
                        <a:rPr lang="en-US" sz="3600" b="1" dirty="0" smtClean="0">
                          <a:solidFill>
                            <a:srgbClr val="FF0000"/>
                          </a:solidFill>
                        </a:rPr>
                        <a:t>46</a:t>
                      </a:r>
                      <a:endParaRPr lang="en-US" sz="2000" b="1" dirty="0">
                        <a:solidFill>
                          <a:srgbClr val="FF0000"/>
                        </a:solidFill>
                      </a:endParaRPr>
                    </a:p>
                  </a:txBody>
                  <a:tcPr marL="97838" marR="97838" marT="45689" marB="45689"/>
                </a:tc>
                <a:extLst>
                  <a:ext uri="{0D108BD9-81ED-4DB2-BD59-A6C34878D82A}">
                    <a16:rowId xmlns:a16="http://schemas.microsoft.com/office/drawing/2014/main" xmlns="" val="10005"/>
                  </a:ext>
                </a:extLst>
              </a:tr>
              <a:tr h="396171">
                <a:tc rowSpan="3">
                  <a:txBody>
                    <a:bodyPr/>
                    <a:lstStyle/>
                    <a:p>
                      <a:r>
                        <a:rPr lang="en-US" sz="3600" b="1" dirty="0" smtClean="0"/>
                        <a:t>IV</a:t>
                      </a:r>
                      <a:endParaRPr lang="en-US" sz="2000" b="1" dirty="0"/>
                    </a:p>
                  </a:txBody>
                  <a:tcPr marL="97838" marR="97838" marT="45689" marB="4568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4.1  Declaration of results</a:t>
                      </a:r>
                    </a:p>
                  </a:txBody>
                  <a:tcPr marL="97838" marR="97838" marT="45689" marB="45689"/>
                </a:tc>
                <a:tc>
                  <a:txBody>
                    <a:bodyPr/>
                    <a:lstStyle/>
                    <a:p>
                      <a:endParaRPr lang="en-US" sz="2000" dirty="0"/>
                    </a:p>
                  </a:txBody>
                  <a:tcPr marL="97838" marR="97838" marT="45689" marB="45689"/>
                </a:tc>
                <a:extLst>
                  <a:ext uri="{0D108BD9-81ED-4DB2-BD59-A6C34878D82A}">
                    <a16:rowId xmlns:a16="http://schemas.microsoft.com/office/drawing/2014/main" xmlns="" val="10006"/>
                  </a:ext>
                </a:extLst>
              </a:tr>
              <a:tr h="396171">
                <a:tc vMerge="1">
                  <a:txBody>
                    <a:bodyPr/>
                    <a:lstStyle/>
                    <a:p>
                      <a:endParaRPr lang="en-US" sz="2000" dirty="0"/>
                    </a:p>
                  </a:txBody>
                  <a:tcPr marL="97838" marR="97838" marT="45689" marB="4568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4.2  Sealing of EVM-VVPATs</a:t>
                      </a:r>
                      <a:r>
                        <a:rPr lang="en-US" sz="2000" baseline="0" dirty="0" smtClean="0"/>
                        <a:t> </a:t>
                      </a:r>
                      <a:r>
                        <a:rPr lang="en-US" sz="2000" dirty="0" smtClean="0"/>
                        <a:t>and other papers</a:t>
                      </a:r>
                    </a:p>
                  </a:txBody>
                  <a:tcPr marL="97838" marR="97838" marT="45689" marB="45689"/>
                </a:tc>
                <a:tc>
                  <a:txBody>
                    <a:bodyPr/>
                    <a:lstStyle/>
                    <a:p>
                      <a:endParaRPr lang="en-US" sz="2000" dirty="0"/>
                    </a:p>
                  </a:txBody>
                  <a:tcPr marL="97838" marR="97838" marT="45689" marB="45689"/>
                </a:tc>
                <a:extLst>
                  <a:ext uri="{0D108BD9-81ED-4DB2-BD59-A6C34878D82A}">
                    <a16:rowId xmlns:a16="http://schemas.microsoft.com/office/drawing/2014/main" xmlns="" val="10007"/>
                  </a:ext>
                </a:extLst>
              </a:tr>
              <a:tr h="396171">
                <a:tc vMerge="1">
                  <a:txBody>
                    <a:bodyPr/>
                    <a:lstStyle/>
                    <a:p>
                      <a:endParaRPr lang="en-US" sz="2000" dirty="0"/>
                    </a:p>
                  </a:txBody>
                  <a:tcPr marL="97838" marR="97838" marT="45689" marB="45689"/>
                </a:tc>
                <a:tc>
                  <a:txBody>
                    <a:bodyPr/>
                    <a:lstStyle/>
                    <a:p>
                      <a:r>
                        <a:rPr lang="en-US" sz="2000" dirty="0" smtClean="0"/>
                        <a:t>4.3  Miscellaneous issues</a:t>
                      </a:r>
                      <a:endParaRPr lang="en-US" sz="2000" dirty="0"/>
                    </a:p>
                  </a:txBody>
                  <a:tcPr marL="97838" marR="97838" marT="45689" marB="45689"/>
                </a:tc>
                <a:tc>
                  <a:txBody>
                    <a:bodyPr/>
                    <a:lstStyle/>
                    <a:p>
                      <a:endParaRPr lang="en-US" sz="2000" dirty="0"/>
                    </a:p>
                  </a:txBody>
                  <a:tcPr marL="97838" marR="97838" marT="45689" marB="45689"/>
                </a:tc>
                <a:extLst>
                  <a:ext uri="{0D108BD9-81ED-4DB2-BD59-A6C34878D82A}">
                    <a16:rowId xmlns:a16="http://schemas.microsoft.com/office/drawing/2014/main" xmlns="" val="10008"/>
                  </a:ext>
                </a:extLst>
              </a:tr>
            </a:tbl>
          </a:graphicData>
        </a:graphic>
      </p:graphicFrame>
      <p:sp>
        <p:nvSpPr>
          <p:cNvPr id="414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r>
              <a:rPr lang="en-US" altLang="en-US" dirty="0" smtClean="0">
                <a:solidFill>
                  <a:srgbClr val="898989"/>
                </a:solidFill>
              </a:rPr>
              <a:t>2</a:t>
            </a:r>
          </a:p>
        </p:txBody>
      </p:sp>
    </p:spTree>
    <p:extLst>
      <p:ext uri="{BB962C8B-B14F-4D97-AF65-F5344CB8AC3E}">
        <p14:creationId xmlns:p14="http://schemas.microsoft.com/office/powerpoint/2010/main" val="3409261615"/>
      </p:ext>
    </p:extLst>
  </p:cSld>
  <p:clrMapOvr>
    <a:masterClrMapping/>
  </p:clrMapOvr>
  <p:transition spd="slow"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1"/>
          <p:cNvSpPr txBox="1">
            <a:spLocks noChangeArrowheads="1"/>
          </p:cNvSpPr>
          <p:nvPr/>
        </p:nvSpPr>
        <p:spPr bwMode="auto">
          <a:xfrm>
            <a:off x="7908542" y="6499226"/>
            <a:ext cx="178010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IN" altLang="en-US" sz="1400"/>
              <a:t>45</a:t>
            </a:r>
          </a:p>
        </p:txBody>
      </p:sp>
      <p:pic>
        <p:nvPicPr>
          <p:cNvPr id="6861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577" y="3175"/>
            <a:ext cx="8915793"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1981BC7B-7031-45D8-AB92-FAE139D1EAF0}" type="slidenum">
              <a:rPr lang="en-US" altLang="en-US" smtClean="0">
                <a:solidFill>
                  <a:srgbClr val="898989"/>
                </a:solidFill>
              </a:rPr>
              <a:pPr/>
              <a:t>20</a:t>
            </a:fld>
            <a:endParaRPr lang="en-US" altLang="en-US" smtClean="0">
              <a:solidFill>
                <a:srgbClr val="898989"/>
              </a:solidFill>
            </a:endParaRPr>
          </a:p>
        </p:txBody>
      </p:sp>
    </p:spTree>
    <p:extLst>
      <p:ext uri="{BB962C8B-B14F-4D97-AF65-F5344CB8AC3E}">
        <p14:creationId xmlns:p14="http://schemas.microsoft.com/office/powerpoint/2010/main" val="3159674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smtClean="0">
                <a:solidFill>
                  <a:srgbClr val="000000"/>
                </a:solidFill>
              </a:rPr>
              <a:t>Counting </a:t>
            </a:r>
            <a:r>
              <a:rPr lang="en-US" sz="2800" b="1" dirty="0">
                <a:solidFill>
                  <a:srgbClr val="000000"/>
                </a:solidFill>
              </a:rPr>
              <a:t>of votes recorded in </a:t>
            </a:r>
            <a:r>
              <a:rPr lang="en-US" sz="2800" b="1" dirty="0" smtClean="0">
                <a:solidFill>
                  <a:srgbClr val="000000"/>
                </a:solidFill>
              </a:rPr>
              <a:t>EVMs</a:t>
            </a:r>
            <a:endParaRPr lang="en-US" sz="2800" b="1" dirty="0">
              <a:solidFill>
                <a:srgbClr val="00000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797051007"/>
              </p:ext>
            </p:extLst>
          </p:nvPr>
        </p:nvGraphicFramePr>
        <p:xfrm>
          <a:off x="1" y="992778"/>
          <a:ext cx="9809188" cy="5755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6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28FE7C72-C561-41AE-9CCB-BDB47EF9671C}" type="slidenum">
              <a:rPr lang="en-US" altLang="en-US" smtClean="0">
                <a:solidFill>
                  <a:srgbClr val="898989"/>
                </a:solidFill>
              </a:rPr>
              <a:pPr/>
              <a:t>21</a:t>
            </a:fld>
            <a:endParaRPr lang="en-US" altLang="en-US" smtClean="0">
              <a:solidFill>
                <a:srgbClr val="898989"/>
              </a:solidFill>
            </a:endParaRPr>
          </a:p>
        </p:txBody>
      </p:sp>
    </p:spTree>
    <p:extLst>
      <p:ext uri="{BB962C8B-B14F-4D97-AF65-F5344CB8AC3E}">
        <p14:creationId xmlns:p14="http://schemas.microsoft.com/office/powerpoint/2010/main" val="1748940675"/>
      </p:ext>
    </p:extLst>
  </p:cSld>
  <p:clrMapOvr>
    <a:masterClrMapping/>
  </p:clrMapOvr>
  <p:transition spd="slow"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809242"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smtClean="0">
                <a:solidFill>
                  <a:srgbClr val="000000"/>
                </a:solidFill>
              </a:rPr>
              <a:t>Counting </a:t>
            </a:r>
            <a:r>
              <a:rPr lang="en-US" sz="2800" b="1" dirty="0">
                <a:solidFill>
                  <a:srgbClr val="000000"/>
                </a:solidFill>
              </a:rPr>
              <a:t>of votes recorded in </a:t>
            </a:r>
            <a:r>
              <a:rPr lang="en-US" sz="2800" b="1" dirty="0" smtClean="0">
                <a:solidFill>
                  <a:srgbClr val="000000"/>
                </a:solidFill>
              </a:rPr>
              <a:t>EVMs</a:t>
            </a:r>
            <a:endParaRPr lang="en-US" sz="2800" b="1" dirty="0">
              <a:solidFill>
                <a:srgbClr val="00000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12272069"/>
              </p:ext>
            </p:extLst>
          </p:nvPr>
        </p:nvGraphicFramePr>
        <p:xfrm>
          <a:off x="1" y="992778"/>
          <a:ext cx="9809188" cy="5755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06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91101B58-35E8-405E-937C-DD2B753B42B8}" type="slidenum">
              <a:rPr lang="en-US" altLang="en-US" smtClean="0">
                <a:solidFill>
                  <a:srgbClr val="898989"/>
                </a:solidFill>
              </a:rPr>
              <a:pPr/>
              <a:t>22</a:t>
            </a:fld>
            <a:endParaRPr lang="en-US" altLang="en-US" smtClean="0">
              <a:solidFill>
                <a:srgbClr val="898989"/>
              </a:solidFill>
            </a:endParaRPr>
          </a:p>
        </p:txBody>
      </p:sp>
    </p:spTree>
    <p:extLst>
      <p:ext uri="{BB962C8B-B14F-4D97-AF65-F5344CB8AC3E}">
        <p14:creationId xmlns:p14="http://schemas.microsoft.com/office/powerpoint/2010/main" val="2570464328"/>
      </p:ext>
    </p:extLst>
  </p:cSld>
  <p:clrMapOvr>
    <a:masterClrMapping/>
  </p:clrMapOvr>
  <p:transition spd="slow"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0881" y="304800"/>
            <a:ext cx="8534400" cy="6324600"/>
          </a:xfrm>
        </p:spPr>
        <p:txBody>
          <a:bodyPr>
            <a:normAutofit fontScale="77500" lnSpcReduction="20000"/>
          </a:bodyPr>
          <a:lstStyle/>
          <a:p>
            <a:pPr algn="l">
              <a:buFont typeface="Wingdings" pitchFamily="2" charset="2"/>
              <a:buChar char="Ø"/>
            </a:pPr>
            <a:endParaRPr lang="en-US" sz="1200" b="1" u="sng" dirty="0">
              <a:solidFill>
                <a:srgbClr val="000000"/>
              </a:solidFill>
              <a:latin typeface="Verdana" pitchFamily="34" charset="0"/>
            </a:endParaRPr>
          </a:p>
          <a:p>
            <a:pPr algn="l"/>
            <a:r>
              <a:rPr lang="en-US" sz="2400" dirty="0">
                <a:solidFill>
                  <a:srgbClr val="000000"/>
                </a:solidFill>
                <a:latin typeface="Verdana" pitchFamily="34" charset="0"/>
              </a:rPr>
              <a:t> </a:t>
            </a:r>
            <a:r>
              <a:rPr lang="en-IN" b="1" u="sng" dirty="0" smtClean="0">
                <a:solidFill>
                  <a:srgbClr val="000000"/>
                </a:solidFill>
                <a:latin typeface="Copperplate Gothic Bold" pitchFamily="34" charset="0"/>
              </a:rPr>
              <a:t>RECOUNT</a:t>
            </a:r>
            <a:endParaRPr lang="en-US" dirty="0" smtClean="0">
              <a:solidFill>
                <a:srgbClr val="000000"/>
              </a:solidFill>
              <a:latin typeface="Copperplate Gothic Bold" pitchFamily="34" charset="0"/>
            </a:endParaRPr>
          </a:p>
          <a:p>
            <a:pPr algn="l">
              <a:lnSpc>
                <a:spcPct val="150000"/>
              </a:lnSpc>
              <a:buFont typeface="Wingdings" pitchFamily="2" charset="2"/>
              <a:buChar char="Ø"/>
            </a:pPr>
            <a:r>
              <a:rPr lang="en-IN" dirty="0" smtClean="0">
                <a:solidFill>
                  <a:srgbClr val="000000"/>
                </a:solidFill>
                <a:latin typeface="Verdana" pitchFamily="34" charset="0"/>
              </a:rPr>
              <a:t>Rule 63 of the Conduct of Election Rules, 1961</a:t>
            </a:r>
            <a:endParaRPr lang="en-US" dirty="0" smtClean="0">
              <a:solidFill>
                <a:srgbClr val="000000"/>
              </a:solidFill>
              <a:latin typeface="Verdana" pitchFamily="34" charset="0"/>
            </a:endParaRPr>
          </a:p>
          <a:p>
            <a:pPr algn="l">
              <a:lnSpc>
                <a:spcPct val="150000"/>
              </a:lnSpc>
              <a:buFont typeface="Wingdings" pitchFamily="2" charset="2"/>
              <a:buChar char="Ø"/>
            </a:pPr>
            <a:r>
              <a:rPr lang="en-IN" dirty="0" smtClean="0">
                <a:solidFill>
                  <a:srgbClr val="000000"/>
                </a:solidFill>
                <a:latin typeface="Verdana" pitchFamily="34" charset="0"/>
              </a:rPr>
              <a:t>After completion of Counting and Final result sheet in Form 20 has been prepared:-</a:t>
            </a:r>
            <a:endParaRPr lang="en-US" dirty="0" smtClean="0">
              <a:solidFill>
                <a:srgbClr val="000000"/>
              </a:solidFill>
              <a:latin typeface="Verdana" pitchFamily="34" charset="0"/>
            </a:endParaRPr>
          </a:p>
          <a:p>
            <a:pPr marL="541782" indent="-514350" algn="l">
              <a:lnSpc>
                <a:spcPct val="150000"/>
              </a:lnSpc>
              <a:buFont typeface="+mj-lt"/>
              <a:buAutoNum type="alphaLcParenR"/>
            </a:pPr>
            <a:r>
              <a:rPr lang="en-IN" dirty="0" smtClean="0">
                <a:solidFill>
                  <a:srgbClr val="000000"/>
                </a:solidFill>
                <a:latin typeface="Verdana" pitchFamily="34" charset="0"/>
              </a:rPr>
              <a:t>RO should announce total number of votes polled by each candidate in Form 20.</a:t>
            </a:r>
            <a:endParaRPr lang="en-US" dirty="0" smtClean="0">
              <a:solidFill>
                <a:srgbClr val="000000"/>
              </a:solidFill>
              <a:latin typeface="Verdana" pitchFamily="34" charset="0"/>
            </a:endParaRPr>
          </a:p>
          <a:p>
            <a:pPr marL="541782" indent="-514350" algn="l">
              <a:lnSpc>
                <a:spcPct val="150000"/>
              </a:lnSpc>
              <a:buFont typeface="+mj-lt"/>
              <a:buAutoNum type="alphaLcParenR"/>
            </a:pPr>
            <a:r>
              <a:rPr lang="en-IN" dirty="0" smtClean="0">
                <a:solidFill>
                  <a:srgbClr val="000000"/>
                </a:solidFill>
                <a:latin typeface="Verdana" pitchFamily="34" charset="0"/>
              </a:rPr>
              <a:t>RO should pause for a minute or two.</a:t>
            </a:r>
            <a:endParaRPr lang="en-US" dirty="0" smtClean="0">
              <a:solidFill>
                <a:srgbClr val="000000"/>
              </a:solidFill>
              <a:latin typeface="Verdana" pitchFamily="34" charset="0"/>
            </a:endParaRPr>
          </a:p>
          <a:p>
            <a:pPr marL="541782" indent="-514350" algn="l">
              <a:lnSpc>
                <a:spcPct val="150000"/>
              </a:lnSpc>
              <a:buFont typeface="+mj-lt"/>
              <a:buAutoNum type="alphaLcParenR"/>
            </a:pPr>
            <a:r>
              <a:rPr lang="en-IN" dirty="0" smtClean="0">
                <a:solidFill>
                  <a:srgbClr val="000000"/>
                </a:solidFill>
                <a:latin typeface="Verdana" pitchFamily="34" charset="0"/>
              </a:rPr>
              <a:t>Candidate/ Election Agent or Counting Agents, asks for a recount.</a:t>
            </a:r>
            <a:endParaRPr lang="en-US" dirty="0" smtClean="0">
              <a:solidFill>
                <a:srgbClr val="000000"/>
              </a:solidFill>
              <a:latin typeface="Verdana" pitchFamily="34" charset="0"/>
            </a:endParaRPr>
          </a:p>
          <a:p>
            <a:pPr marL="541782" indent="-514350" algn="l">
              <a:lnSpc>
                <a:spcPct val="150000"/>
              </a:lnSpc>
              <a:buFont typeface="+mj-lt"/>
              <a:buAutoNum type="alphaLcParenR"/>
            </a:pPr>
            <a:r>
              <a:rPr lang="en-IN" dirty="0" smtClean="0">
                <a:solidFill>
                  <a:srgbClr val="000000"/>
                </a:solidFill>
                <a:latin typeface="Verdana" pitchFamily="34" charset="0"/>
              </a:rPr>
              <a:t>RO to ascertain, how much time he would require for making written application.</a:t>
            </a:r>
            <a:endParaRPr lang="en-US" dirty="0" smtClean="0">
              <a:solidFill>
                <a:srgbClr val="000000"/>
              </a:solidFill>
              <a:latin typeface="Verdana" pitchFamily="34" charset="0"/>
            </a:endParaRPr>
          </a:p>
          <a:p>
            <a:pPr algn="l">
              <a:lnSpc>
                <a:spcPct val="200000"/>
              </a:lnSpc>
              <a:buFont typeface="Wingdings" pitchFamily="2" charset="2"/>
              <a:buChar char="Ø"/>
            </a:pPr>
            <a:endParaRPr lang="en-US" dirty="0" smtClean="0">
              <a:solidFill>
                <a:srgbClr val="000000"/>
              </a:solidFill>
              <a:latin typeface="Verdana" pitchFamily="34" charset="0"/>
            </a:endParaRPr>
          </a:p>
          <a:p>
            <a:pPr algn="l">
              <a:buFont typeface="Wingdings" pitchFamily="2" charset="2"/>
              <a:buChar char="Ø"/>
            </a:pPr>
            <a:endParaRPr lang="en-US" sz="2400" dirty="0">
              <a:solidFill>
                <a:srgbClr val="000000"/>
              </a:solidFill>
              <a:latin typeface="Verdana" pitchFamily="34" charset="0"/>
            </a:endParaRPr>
          </a:p>
          <a:p>
            <a:pPr algn="l"/>
            <a:endParaRPr lang="en-US" sz="2400" dirty="0">
              <a:solidFill>
                <a:srgbClr val="000000"/>
              </a:solidFill>
              <a:latin typeface="Verdana" pitchFamily="34" charset="0"/>
            </a:endParaRPr>
          </a:p>
          <a:p>
            <a:pPr algn="l"/>
            <a:endParaRPr lang="en-US" sz="3500" b="1" u="sng" dirty="0">
              <a:solidFill>
                <a:srgbClr val="000000"/>
              </a:solidFill>
              <a:latin typeface="Copperplate Gothic Bold" pitchFamily="34" charset="0"/>
            </a:endParaRPr>
          </a:p>
          <a:p>
            <a:pPr algn="l"/>
            <a:endParaRPr lang="en-US" sz="3500" b="1" dirty="0">
              <a:solidFill>
                <a:srgbClr val="000000"/>
              </a:solidFill>
              <a:latin typeface="Copperplate Gothic Bold" pitchFamily="34" charset="0"/>
            </a:endParaRPr>
          </a:p>
        </p:txBody>
      </p:sp>
    </p:spTree>
    <p:extLst>
      <p:ext uri="{BB962C8B-B14F-4D97-AF65-F5344CB8AC3E}">
        <p14:creationId xmlns:p14="http://schemas.microsoft.com/office/powerpoint/2010/main" val="50020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081" y="304800"/>
            <a:ext cx="8476488" cy="6248400"/>
          </a:xfrm>
        </p:spPr>
        <p:txBody>
          <a:bodyPr>
            <a:normAutofit fontScale="85000" lnSpcReduction="10000"/>
          </a:bodyPr>
          <a:lstStyle/>
          <a:p>
            <a:pPr algn="just">
              <a:buNone/>
            </a:pPr>
            <a:r>
              <a:rPr lang="en-IN" sz="2600" b="1" u="sng" dirty="0">
                <a:latin typeface="Copperplate Gothic Bold" pitchFamily="34" charset="0"/>
              </a:rPr>
              <a:t>RECOUNT</a:t>
            </a:r>
            <a:endParaRPr lang="en-US" sz="2600" dirty="0"/>
          </a:p>
          <a:p>
            <a:pPr marL="596646" indent="-514350" algn="just">
              <a:lnSpc>
                <a:spcPct val="150000"/>
              </a:lnSpc>
              <a:buFont typeface="+mj-lt"/>
              <a:buAutoNum type="alphaLcParenR" startAt="5"/>
            </a:pPr>
            <a:r>
              <a:rPr lang="en-IN" sz="2600" dirty="0">
                <a:latin typeface="Verdana" pitchFamily="34" charset="0"/>
              </a:rPr>
              <a:t>Candidate </a:t>
            </a:r>
            <a:r>
              <a:rPr lang="en-IN" sz="2600" dirty="0" smtClean="0">
                <a:latin typeface="Verdana" pitchFamily="34" charset="0"/>
              </a:rPr>
              <a:t>can request recount </a:t>
            </a:r>
            <a:r>
              <a:rPr lang="en-IN" sz="2600" dirty="0">
                <a:latin typeface="Verdana" pitchFamily="34" charset="0"/>
              </a:rPr>
              <a:t>of postal ballot and/ or    polled EVM of all or some polling stations.</a:t>
            </a:r>
            <a:endParaRPr lang="en-US" sz="2600" dirty="0">
              <a:latin typeface="Verdana" pitchFamily="34" charset="0"/>
            </a:endParaRPr>
          </a:p>
          <a:p>
            <a:pPr marL="596646" indent="-514350" algn="just">
              <a:lnSpc>
                <a:spcPct val="150000"/>
              </a:lnSpc>
              <a:buFont typeface="+mj-lt"/>
              <a:buAutoNum type="alphaLcParenR" startAt="5"/>
            </a:pPr>
            <a:r>
              <a:rPr lang="en-IN" sz="2600" dirty="0">
                <a:latin typeface="Verdana" pitchFamily="34" charset="0"/>
              </a:rPr>
              <a:t>RO not to sign Final Result Sheet in Form 20  until after the expiry of the time.</a:t>
            </a:r>
            <a:endParaRPr lang="en-US" sz="2600" dirty="0">
              <a:latin typeface="Verdana" pitchFamily="34" charset="0"/>
            </a:endParaRPr>
          </a:p>
          <a:p>
            <a:pPr marL="596646" indent="-514350" algn="just">
              <a:lnSpc>
                <a:spcPct val="150000"/>
              </a:lnSpc>
              <a:buFont typeface="+mj-lt"/>
              <a:buAutoNum type="alphaLcParenR" startAt="5"/>
            </a:pPr>
            <a:r>
              <a:rPr lang="en-IN" sz="2600" dirty="0">
                <a:latin typeface="Verdana" pitchFamily="34" charset="0"/>
              </a:rPr>
              <a:t>RO to consider grounds urged and decide the matter judiciously – may allow whole/ in part.</a:t>
            </a:r>
            <a:endParaRPr lang="en-US" sz="2600" dirty="0">
              <a:latin typeface="Verdana" pitchFamily="34" charset="0"/>
            </a:endParaRPr>
          </a:p>
          <a:p>
            <a:pPr marL="596646" indent="-514350" algn="just">
              <a:lnSpc>
                <a:spcPct val="150000"/>
              </a:lnSpc>
              <a:buFont typeface="+mj-lt"/>
              <a:buAutoNum type="alphaLcParenR" startAt="5"/>
            </a:pPr>
            <a:r>
              <a:rPr lang="en-IN" sz="2600" dirty="0">
                <a:latin typeface="Verdana" pitchFamily="34" charset="0"/>
              </a:rPr>
              <a:t>RO to record reason for decision.</a:t>
            </a:r>
            <a:endParaRPr lang="en-US" sz="2600" dirty="0">
              <a:latin typeface="Verdana" pitchFamily="34" charset="0"/>
            </a:endParaRPr>
          </a:p>
          <a:p>
            <a:pPr marL="596646" indent="-514350" algn="just">
              <a:lnSpc>
                <a:spcPct val="150000"/>
              </a:lnSpc>
              <a:buFont typeface="+mj-lt"/>
              <a:buAutoNum type="alphaLcParenR" startAt="5"/>
            </a:pPr>
            <a:r>
              <a:rPr lang="en-IN" sz="2600" dirty="0">
                <a:latin typeface="Verdana" pitchFamily="34" charset="0"/>
              </a:rPr>
              <a:t>RO’s decision is final.</a:t>
            </a:r>
            <a:endParaRPr lang="en-US" sz="2600" dirty="0">
              <a:latin typeface="Verdana" pitchFamily="34" charset="0"/>
            </a:endParaRPr>
          </a:p>
          <a:p>
            <a:pPr marL="596646" indent="-514350" algn="just">
              <a:lnSpc>
                <a:spcPct val="150000"/>
              </a:lnSpc>
              <a:buFont typeface="+mj-lt"/>
              <a:buAutoNum type="alphaLcParenR" startAt="5"/>
            </a:pPr>
            <a:r>
              <a:rPr lang="en-IN" sz="2600" dirty="0" err="1">
                <a:latin typeface="Verdana" pitchFamily="34" charset="0"/>
              </a:rPr>
              <a:t>Videography</a:t>
            </a:r>
            <a:r>
              <a:rPr lang="en-IN" sz="2600" dirty="0">
                <a:latin typeface="Verdana" pitchFamily="34" charset="0"/>
              </a:rPr>
              <a:t>.</a:t>
            </a:r>
            <a:endParaRPr lang="en-US" sz="2600" dirty="0">
              <a:latin typeface="Verdana" pitchFamily="34" charset="0"/>
            </a:endParaRPr>
          </a:p>
          <a:p>
            <a:pPr marL="596646" indent="-514350" algn="just">
              <a:lnSpc>
                <a:spcPct val="150000"/>
              </a:lnSpc>
              <a:buFont typeface="+mj-lt"/>
              <a:buAutoNum type="alphaLcParenR" startAt="5"/>
            </a:pPr>
            <a:r>
              <a:rPr lang="en-IN" sz="2600" dirty="0">
                <a:latin typeface="Verdana" pitchFamily="34" charset="0"/>
              </a:rPr>
              <a:t>Candidate has right to file request for 2</a:t>
            </a:r>
            <a:r>
              <a:rPr lang="en-IN" sz="2600" baseline="30000" dirty="0">
                <a:latin typeface="Verdana" pitchFamily="34" charset="0"/>
              </a:rPr>
              <a:t>nd</a:t>
            </a:r>
            <a:r>
              <a:rPr lang="en-IN" sz="2600" dirty="0">
                <a:latin typeface="Verdana" pitchFamily="34" charset="0"/>
              </a:rPr>
              <a:t> recount.</a:t>
            </a:r>
            <a:endParaRPr lang="en-US" sz="2600" dirty="0">
              <a:latin typeface="Verdana" pitchFamily="34" charset="0"/>
            </a:endParaRPr>
          </a:p>
          <a:p>
            <a:pPr algn="just">
              <a:buNone/>
            </a:pPr>
            <a:endParaRPr lang="en-US" dirty="0"/>
          </a:p>
        </p:txBody>
      </p:sp>
    </p:spTree>
    <p:extLst>
      <p:ext uri="{BB962C8B-B14F-4D97-AF65-F5344CB8AC3E}">
        <p14:creationId xmlns:p14="http://schemas.microsoft.com/office/powerpoint/2010/main" val="1366571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33782" y="381000"/>
            <a:ext cx="8316199" cy="685800"/>
          </a:xfrm>
        </p:spPr>
        <p:txBody>
          <a:bodyPr>
            <a:noAutofit/>
          </a:bodyPr>
          <a:lstStyle/>
          <a:p>
            <a:pPr eaLnBrk="1" hangingPunct="1">
              <a:defRPr/>
            </a:pPr>
            <a:r>
              <a:rPr lang="en-US" altLang="en-US" b="1" dirty="0"/>
              <a:t>COUNTING OF VOTES in VVPATs</a:t>
            </a:r>
          </a:p>
        </p:txBody>
      </p:sp>
      <p:sp>
        <p:nvSpPr>
          <p:cNvPr id="18435" name="Rectangle 3"/>
          <p:cNvSpPr>
            <a:spLocks noGrp="1" noChangeArrowheads="1"/>
          </p:cNvSpPr>
          <p:nvPr>
            <p:ph idx="1"/>
          </p:nvPr>
        </p:nvSpPr>
        <p:spPr>
          <a:xfrm>
            <a:off x="472282" y="1219200"/>
            <a:ext cx="8657134" cy="4953000"/>
          </a:xfrm>
        </p:spPr>
        <p:txBody>
          <a:bodyPr>
            <a:normAutofit/>
          </a:bodyPr>
          <a:lstStyle/>
          <a:p>
            <a:pPr marL="0" indent="0">
              <a:buNone/>
            </a:pPr>
            <a:r>
              <a:rPr lang="en-US" b="1" dirty="0"/>
              <a:t>IMPORTANT INSTRUCTIONS OF THE COMMISSION </a:t>
            </a:r>
            <a:endParaRPr lang="en-US" dirty="0"/>
          </a:p>
          <a:p>
            <a:pPr lvl="0"/>
            <a:r>
              <a:rPr lang="en-US" dirty="0"/>
              <a:t>51/8/VVPAT/2017-EMS, dated 05.12.2017</a:t>
            </a:r>
          </a:p>
          <a:p>
            <a:pPr lvl="0"/>
            <a:r>
              <a:rPr lang="en-US" dirty="0"/>
              <a:t>51/8/VVPAT/2017-EMS, dated 20.12.2017</a:t>
            </a:r>
          </a:p>
          <a:p>
            <a:pPr lvl="0"/>
            <a:r>
              <a:rPr lang="en-US" dirty="0"/>
              <a:t>52/LET/ECI/FUNC/JUD/SDR/2018-Vol.I, dated 09.02.2018</a:t>
            </a:r>
          </a:p>
          <a:p>
            <a:pPr lvl="0"/>
            <a:r>
              <a:rPr lang="en-US" dirty="0" smtClean="0"/>
              <a:t>51/8/VVPAT-INST/2018-EMS</a:t>
            </a:r>
            <a:r>
              <a:rPr lang="en-US" dirty="0"/>
              <a:t>, dated </a:t>
            </a:r>
            <a:r>
              <a:rPr lang="en-US" dirty="0" smtClean="0"/>
              <a:t>13.02.2018</a:t>
            </a:r>
          </a:p>
          <a:p>
            <a:r>
              <a:rPr lang="en-US" dirty="0"/>
              <a:t> 51/8/VVPAT/2018/EMS, dated 01.03.2018</a:t>
            </a:r>
          </a:p>
          <a:p>
            <a:pPr marL="0" lvl="0" indent="0">
              <a:buNone/>
            </a:pPr>
            <a:endParaRPr lang="en-US" dirty="0"/>
          </a:p>
        </p:txBody>
      </p:sp>
      <p:sp>
        <p:nvSpPr>
          <p:cNvPr id="18436" name="Slide Number Placeholder 3"/>
          <p:cNvSpPr>
            <a:spLocks noGrp="1"/>
          </p:cNvSpPr>
          <p:nvPr>
            <p:ph type="sldNum" sz="quarter" idx="12"/>
          </p:nvPr>
        </p:nvSpPr>
        <p:spPr>
          <a:noFill/>
          <a:ln>
            <a:miter lim="800000"/>
            <a:headEnd/>
            <a:tailEnd/>
          </a:ln>
        </p:spPr>
        <p:txBody>
          <a:bodyPr/>
          <a:lstStyle/>
          <a:p>
            <a:fld id="{12F85FB2-E479-4CD2-A8CE-0DD4E9F95300}" type="slidenum">
              <a:rPr lang="en-US" altLang="en-US" smtClean="0"/>
              <a:pPr/>
              <a:t>25</a:t>
            </a:fld>
            <a:endParaRPr lang="en-US" altLang="en-US" smtClean="0"/>
          </a:p>
        </p:txBody>
      </p:sp>
    </p:spTree>
    <p:extLst>
      <p:ext uri="{BB962C8B-B14F-4D97-AF65-F5344CB8AC3E}">
        <p14:creationId xmlns:p14="http://schemas.microsoft.com/office/powerpoint/2010/main" val="3203025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33782" y="381000"/>
            <a:ext cx="8316199" cy="685800"/>
          </a:xfrm>
        </p:spPr>
        <p:txBody>
          <a:bodyPr>
            <a:noAutofit/>
          </a:bodyPr>
          <a:lstStyle/>
          <a:p>
            <a:pPr eaLnBrk="1" hangingPunct="1">
              <a:defRPr/>
            </a:pPr>
            <a:r>
              <a:rPr lang="en-US" altLang="en-US" sz="2800" b="1" dirty="0">
                <a:solidFill>
                  <a:srgbClr val="FF0000"/>
                </a:solidFill>
              </a:rPr>
              <a:t>COUNTING OF VOTES in VVPATs</a:t>
            </a:r>
          </a:p>
        </p:txBody>
      </p:sp>
      <p:sp>
        <p:nvSpPr>
          <p:cNvPr id="18435" name="Rectangle 3"/>
          <p:cNvSpPr>
            <a:spLocks noGrp="1" noChangeArrowheads="1"/>
          </p:cNvSpPr>
          <p:nvPr>
            <p:ph idx="1"/>
          </p:nvPr>
        </p:nvSpPr>
        <p:spPr>
          <a:xfrm>
            <a:off x="472282" y="1143000"/>
            <a:ext cx="8657134" cy="5029200"/>
          </a:xfrm>
        </p:spPr>
        <p:txBody>
          <a:bodyPr>
            <a:normAutofit fontScale="55000" lnSpcReduction="20000"/>
          </a:bodyPr>
          <a:lstStyle/>
          <a:p>
            <a:pPr marL="0" indent="0">
              <a:buNone/>
            </a:pPr>
            <a:r>
              <a:rPr lang="en-US" sz="6000" b="1" dirty="0" smtClean="0"/>
              <a:t>Ballot Slips of VVPAT counting is/may be due to:</a:t>
            </a:r>
          </a:p>
          <a:p>
            <a:pPr marL="457200" indent="-457200">
              <a:buAutoNum type="arabicParenR"/>
            </a:pPr>
            <a:r>
              <a:rPr lang="en-US" sz="6000" b="1" dirty="0" smtClean="0"/>
              <a:t>Mandatory counting of ballot slips of VVPATs of one polling station for each Assembly Constituency/Segment;</a:t>
            </a:r>
          </a:p>
          <a:p>
            <a:pPr marL="457200" indent="-457200">
              <a:buAutoNum type="arabicParenR"/>
            </a:pPr>
            <a:r>
              <a:rPr lang="en-US" sz="6000" b="1" dirty="0" smtClean="0">
                <a:solidFill>
                  <a:srgbClr val="FF0000"/>
                </a:solidFill>
              </a:rPr>
              <a:t>If electronic result from the Control Unit of EVM of any polling station can not be retrieved ( No more use of ADU);</a:t>
            </a:r>
          </a:p>
          <a:p>
            <a:pPr marL="457200" indent="-457200">
              <a:buAutoNum type="arabicParenR"/>
            </a:pPr>
            <a:r>
              <a:rPr lang="en-US" sz="6000" b="1" dirty="0" smtClean="0"/>
              <a:t>Recount of ballot slips of VVPATs of any/all polling station is requested by the candidate/election agent( in due manner) and allowed by the Returning Officer.</a:t>
            </a:r>
          </a:p>
          <a:p>
            <a:pPr marL="0" indent="0">
              <a:buNone/>
            </a:pPr>
            <a:endParaRPr lang="en-US" sz="6000" b="1" dirty="0"/>
          </a:p>
          <a:p>
            <a:pPr marL="0" indent="0">
              <a:buNone/>
            </a:pPr>
            <a:endParaRPr lang="en-US" sz="6000" b="1" dirty="0" smtClean="0"/>
          </a:p>
          <a:p>
            <a:pPr marL="0" indent="0">
              <a:buNone/>
            </a:pPr>
            <a:endParaRPr lang="en-US" sz="6000" b="1" dirty="0"/>
          </a:p>
          <a:p>
            <a:pPr marL="0" indent="0">
              <a:buNone/>
            </a:pPr>
            <a:endParaRPr lang="en-US" sz="2000" b="1" dirty="0" smtClean="0"/>
          </a:p>
          <a:p>
            <a:pPr marL="0" indent="0">
              <a:buNone/>
            </a:pPr>
            <a:endParaRPr lang="en-US" sz="2000" b="1" dirty="0" smtClean="0"/>
          </a:p>
          <a:p>
            <a:pPr marL="0" indent="0">
              <a:buNone/>
            </a:pPr>
            <a:endParaRPr lang="en-US" sz="2000" b="1" dirty="0"/>
          </a:p>
          <a:p>
            <a:pPr marL="0" indent="0">
              <a:buNone/>
            </a:pPr>
            <a:endParaRPr lang="en-US" sz="2000" b="1" dirty="0" smtClean="0"/>
          </a:p>
          <a:p>
            <a:pPr marL="0" indent="0">
              <a:buNone/>
            </a:pPr>
            <a:endParaRPr lang="en-US" sz="2000" b="1" dirty="0"/>
          </a:p>
          <a:p>
            <a:pPr marL="0" indent="0">
              <a:buNone/>
            </a:pPr>
            <a:endParaRPr lang="en-US" sz="2000" b="1" dirty="0" smtClean="0"/>
          </a:p>
          <a:p>
            <a:pPr marL="0" indent="0">
              <a:buNone/>
            </a:pPr>
            <a:endParaRPr lang="en-US" sz="2000" b="1" dirty="0"/>
          </a:p>
          <a:p>
            <a:pPr marL="0" indent="0">
              <a:buNone/>
            </a:pPr>
            <a:endParaRPr lang="en-US" sz="2000" b="1" dirty="0"/>
          </a:p>
          <a:p>
            <a:pPr marL="0" lvl="0" indent="0">
              <a:buNone/>
            </a:pPr>
            <a:endParaRPr lang="en-US" dirty="0"/>
          </a:p>
        </p:txBody>
      </p:sp>
      <p:sp>
        <p:nvSpPr>
          <p:cNvPr id="18436" name="Slide Number Placeholder 3"/>
          <p:cNvSpPr>
            <a:spLocks noGrp="1"/>
          </p:cNvSpPr>
          <p:nvPr>
            <p:ph type="sldNum" sz="quarter" idx="12"/>
          </p:nvPr>
        </p:nvSpPr>
        <p:spPr>
          <a:noFill/>
          <a:ln>
            <a:miter lim="800000"/>
            <a:headEnd/>
            <a:tailEnd/>
          </a:ln>
        </p:spPr>
        <p:txBody>
          <a:bodyPr/>
          <a:lstStyle/>
          <a:p>
            <a:fld id="{12F85FB2-E479-4CD2-A8CE-0DD4E9F95300}" type="slidenum">
              <a:rPr lang="en-US" altLang="en-US" smtClean="0"/>
              <a:pPr/>
              <a:t>26</a:t>
            </a:fld>
            <a:endParaRPr lang="en-US" altLang="en-US" smtClean="0"/>
          </a:p>
        </p:txBody>
      </p:sp>
    </p:spTree>
    <p:extLst>
      <p:ext uri="{BB962C8B-B14F-4D97-AF65-F5344CB8AC3E}">
        <p14:creationId xmlns:p14="http://schemas.microsoft.com/office/powerpoint/2010/main" val="1075768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33782" y="381000"/>
            <a:ext cx="8316199" cy="685800"/>
          </a:xfrm>
        </p:spPr>
        <p:txBody>
          <a:bodyPr>
            <a:noAutofit/>
          </a:bodyPr>
          <a:lstStyle/>
          <a:p>
            <a:pPr eaLnBrk="1" hangingPunct="1">
              <a:defRPr/>
            </a:pPr>
            <a:r>
              <a:rPr lang="en-US" altLang="en-US" b="1" dirty="0"/>
              <a:t>COUNTING OF VOTES in VVPATs</a:t>
            </a:r>
          </a:p>
        </p:txBody>
      </p:sp>
      <p:sp>
        <p:nvSpPr>
          <p:cNvPr id="18435" name="Rectangle 3"/>
          <p:cNvSpPr>
            <a:spLocks noGrp="1" noChangeArrowheads="1"/>
          </p:cNvSpPr>
          <p:nvPr>
            <p:ph idx="1"/>
          </p:nvPr>
        </p:nvSpPr>
        <p:spPr>
          <a:xfrm>
            <a:off x="808440" y="1268760"/>
            <a:ext cx="8320975" cy="4903440"/>
          </a:xfrm>
        </p:spPr>
        <p:txBody>
          <a:bodyPr>
            <a:normAutofit/>
          </a:bodyPr>
          <a:lstStyle/>
          <a:p>
            <a:pPr algn="just" eaLnBrk="1" hangingPunct="1">
              <a:lnSpc>
                <a:spcPct val="90000"/>
              </a:lnSpc>
            </a:pPr>
            <a:r>
              <a:rPr lang="en-US" altLang="en-US" sz="2400" dirty="0" smtClean="0"/>
              <a:t>Counting of votes shall be done according to rule 56C of the Conduct of Elections Rules, 1961.</a:t>
            </a:r>
          </a:p>
          <a:p>
            <a:pPr algn="just" eaLnBrk="1" hangingPunct="1">
              <a:lnSpc>
                <a:spcPct val="90000"/>
              </a:lnSpc>
            </a:pPr>
            <a:endParaRPr lang="en-US" altLang="en-US" sz="2400" dirty="0" smtClean="0"/>
          </a:p>
          <a:p>
            <a:pPr algn="just">
              <a:lnSpc>
                <a:spcPct val="90000"/>
              </a:lnSpc>
            </a:pPr>
            <a:r>
              <a:rPr lang="en-US" altLang="en-US" sz="2400" dirty="0" smtClean="0"/>
              <a:t>After announcement of result sheet entries , any candidate or his election/counting agent may apply in writing to the RO </a:t>
            </a:r>
            <a:r>
              <a:rPr lang="en-US" altLang="en-US" sz="2400" dirty="0"/>
              <a:t>according to rule </a:t>
            </a:r>
            <a:r>
              <a:rPr lang="en-US" altLang="en-US" sz="2400" dirty="0" smtClean="0"/>
              <a:t>56D </a:t>
            </a:r>
            <a:r>
              <a:rPr lang="en-US" altLang="en-US" sz="2400" dirty="0"/>
              <a:t>of the Conduct of Elections Rules, 1961 to </a:t>
            </a:r>
            <a:r>
              <a:rPr lang="en-US" altLang="en-US" sz="2400" dirty="0" smtClean="0"/>
              <a:t>count the printed ballot slips of </a:t>
            </a:r>
            <a:r>
              <a:rPr lang="en-US" altLang="en-US" sz="2400" b="1" dirty="0" smtClean="0"/>
              <a:t>any  or all </a:t>
            </a:r>
            <a:r>
              <a:rPr lang="en-US" altLang="en-US" sz="2400" dirty="0" smtClean="0"/>
              <a:t>polling stations .</a:t>
            </a:r>
          </a:p>
          <a:p>
            <a:pPr algn="just">
              <a:lnSpc>
                <a:spcPct val="90000"/>
              </a:lnSpc>
            </a:pPr>
            <a:endParaRPr lang="en-US" altLang="en-US" sz="2400" dirty="0" smtClean="0"/>
          </a:p>
          <a:p>
            <a:pPr algn="just">
              <a:lnSpc>
                <a:spcPct val="90000"/>
              </a:lnSpc>
            </a:pPr>
            <a:r>
              <a:rPr lang="en-US" altLang="en-US" sz="2400" dirty="0" smtClean="0"/>
              <a:t> RO shall pass a speaking order, whether the counting of printed paper slips shall be done or not.</a:t>
            </a:r>
          </a:p>
        </p:txBody>
      </p:sp>
      <p:sp>
        <p:nvSpPr>
          <p:cNvPr id="18436" name="Slide Number Placeholder 3"/>
          <p:cNvSpPr>
            <a:spLocks noGrp="1"/>
          </p:cNvSpPr>
          <p:nvPr>
            <p:ph type="sldNum" sz="quarter" idx="12"/>
          </p:nvPr>
        </p:nvSpPr>
        <p:spPr>
          <a:noFill/>
          <a:ln>
            <a:miter lim="800000"/>
            <a:headEnd/>
            <a:tailEnd/>
          </a:ln>
        </p:spPr>
        <p:txBody>
          <a:bodyPr/>
          <a:lstStyle/>
          <a:p>
            <a:fld id="{12F85FB2-E479-4CD2-A8CE-0DD4E9F95300}" type="slidenum">
              <a:rPr lang="en-US" altLang="en-US" smtClean="0"/>
              <a:pPr/>
              <a:t>27</a:t>
            </a:fld>
            <a:endParaRPr lang="en-US" altLang="en-US" smtClean="0"/>
          </a:p>
        </p:txBody>
      </p:sp>
    </p:spTree>
    <p:extLst>
      <p:ext uri="{BB962C8B-B14F-4D97-AF65-F5344CB8AC3E}">
        <p14:creationId xmlns:p14="http://schemas.microsoft.com/office/powerpoint/2010/main" val="1645658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881" y="533400"/>
            <a:ext cx="9144000" cy="5410200"/>
          </a:xfrm>
        </p:spPr>
        <p:txBody>
          <a:bodyPr>
            <a:normAutofit/>
          </a:bodyPr>
          <a:lstStyle/>
          <a:p>
            <a:pPr algn="just">
              <a:lnSpc>
                <a:spcPct val="90000"/>
              </a:lnSpc>
              <a:buNone/>
            </a:pPr>
            <a:r>
              <a:rPr lang="en-US" altLang="en-US" sz="3000" dirty="0" smtClean="0"/>
              <a:t>While deciding RO will give due consideration to-</a:t>
            </a:r>
          </a:p>
          <a:p>
            <a:pPr algn="just">
              <a:lnSpc>
                <a:spcPct val="90000"/>
              </a:lnSpc>
              <a:buNone/>
            </a:pPr>
            <a:r>
              <a:rPr lang="en-US" altLang="en-US" sz="3000" dirty="0" smtClean="0"/>
              <a:t>	</a:t>
            </a:r>
            <a:r>
              <a:rPr lang="en-US" altLang="en-US" sz="2800" dirty="0" smtClean="0"/>
              <a:t>a) Whether the total number of votes polled in that polling station is more or less than the margin of votes between winning candidate and candidate making application ;</a:t>
            </a:r>
          </a:p>
          <a:p>
            <a:pPr algn="just">
              <a:lnSpc>
                <a:spcPct val="90000"/>
              </a:lnSpc>
              <a:buNone/>
            </a:pPr>
            <a:endParaRPr lang="en-US" altLang="en-US" sz="2800" dirty="0" smtClean="0"/>
          </a:p>
          <a:p>
            <a:pPr algn="just">
              <a:lnSpc>
                <a:spcPct val="90000"/>
              </a:lnSpc>
              <a:buNone/>
            </a:pPr>
            <a:r>
              <a:rPr lang="en-US" altLang="en-US" sz="2800" dirty="0" smtClean="0"/>
              <a:t>	b) Whether EVM met with any defect and was replaced during poll;</a:t>
            </a:r>
          </a:p>
          <a:p>
            <a:pPr algn="just">
              <a:lnSpc>
                <a:spcPct val="90000"/>
              </a:lnSpc>
              <a:buNone/>
            </a:pPr>
            <a:endParaRPr lang="en-US" altLang="en-US" sz="2800" dirty="0" smtClean="0"/>
          </a:p>
          <a:p>
            <a:pPr algn="just">
              <a:lnSpc>
                <a:spcPct val="90000"/>
              </a:lnSpc>
              <a:buNone/>
            </a:pPr>
            <a:r>
              <a:rPr lang="en-US" altLang="en-US" sz="2800" dirty="0" smtClean="0"/>
              <a:t>	c)  Whether there was any complaint about VVPAT not printing the paper slips or complaint under rule 49MA by any voter in that polling station during poll.</a:t>
            </a:r>
          </a:p>
          <a:p>
            <a:endParaRPr lang="en-GB" sz="2800" dirty="0"/>
          </a:p>
        </p:txBody>
      </p:sp>
    </p:spTree>
    <p:extLst>
      <p:ext uri="{BB962C8B-B14F-4D97-AF65-F5344CB8AC3E}">
        <p14:creationId xmlns:p14="http://schemas.microsoft.com/office/powerpoint/2010/main" val="3368167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52251" y="304800"/>
            <a:ext cx="8316199" cy="685800"/>
          </a:xfrm>
        </p:spPr>
        <p:txBody>
          <a:bodyPr/>
          <a:lstStyle/>
          <a:p>
            <a:pPr algn="l" eaLnBrk="1" hangingPunct="1"/>
            <a:r>
              <a:rPr lang="en-US" altLang="en-US" sz="2400" dirty="0" smtClean="0"/>
              <a:t>Counting of Votes (</a:t>
            </a:r>
            <a:r>
              <a:rPr lang="en-US" altLang="en-US" sz="2400" dirty="0" err="1" smtClean="0"/>
              <a:t>Contd</a:t>
            </a:r>
            <a:r>
              <a:rPr lang="en-US" altLang="en-US" sz="2400" dirty="0" smtClean="0"/>
              <a:t>…)</a:t>
            </a:r>
          </a:p>
        </p:txBody>
      </p:sp>
      <p:sp>
        <p:nvSpPr>
          <p:cNvPr id="19459" name="Rectangle 3"/>
          <p:cNvSpPr>
            <a:spLocks noGrp="1" noChangeArrowheads="1"/>
          </p:cNvSpPr>
          <p:nvPr>
            <p:ph idx="1"/>
          </p:nvPr>
        </p:nvSpPr>
        <p:spPr>
          <a:xfrm>
            <a:off x="731394" y="1052736"/>
            <a:ext cx="8012791" cy="5329014"/>
          </a:xfrm>
        </p:spPr>
        <p:txBody>
          <a:bodyPr>
            <a:normAutofit fontScale="92500" lnSpcReduction="20000"/>
          </a:bodyPr>
          <a:lstStyle/>
          <a:p>
            <a:pPr algn="just" eaLnBrk="1" hangingPunct="1">
              <a:lnSpc>
                <a:spcPct val="90000"/>
              </a:lnSpc>
            </a:pPr>
            <a:r>
              <a:rPr lang="en-US" altLang="en-US" sz="2400" dirty="0" smtClean="0"/>
              <a:t>If RO decides to allow counting of printed ballot  slips following procedure shall be followed-</a:t>
            </a:r>
          </a:p>
          <a:p>
            <a:pPr algn="just" eaLnBrk="1" hangingPunct="1">
              <a:lnSpc>
                <a:spcPct val="90000"/>
              </a:lnSpc>
            </a:pPr>
            <a:endParaRPr lang="en-US" altLang="en-US" sz="2400" dirty="0" smtClean="0"/>
          </a:p>
          <a:p>
            <a:pPr algn="just" eaLnBrk="1" hangingPunct="1">
              <a:lnSpc>
                <a:spcPct val="90000"/>
              </a:lnSpc>
              <a:buFontTx/>
              <a:buNone/>
            </a:pPr>
            <a:r>
              <a:rPr lang="en-US" altLang="en-US" sz="2400" dirty="0" smtClean="0"/>
              <a:t>	</a:t>
            </a:r>
            <a:r>
              <a:rPr lang="en-US" altLang="en-US" sz="2400" dirty="0"/>
              <a:t>a) VVPAT unit(s) of the respective polling station(s) shall be brought to the VVPAT Counting Booth (VCB) [one table to be earmarked as VCB]. </a:t>
            </a:r>
            <a:endParaRPr lang="en-US" altLang="en-US" sz="2400" dirty="0" smtClean="0"/>
          </a:p>
          <a:p>
            <a:pPr algn="just" eaLnBrk="1" hangingPunct="1">
              <a:lnSpc>
                <a:spcPct val="90000"/>
              </a:lnSpc>
              <a:buFontTx/>
              <a:buNone/>
            </a:pPr>
            <a:endParaRPr lang="en-US" altLang="en-US" sz="2400" dirty="0"/>
          </a:p>
          <a:p>
            <a:pPr marL="0" indent="0">
              <a:buNone/>
            </a:pPr>
            <a:r>
              <a:rPr lang="en-US" altLang="en-US" sz="2400" dirty="0"/>
              <a:t>      b) </a:t>
            </a:r>
            <a:r>
              <a:rPr lang="en-IN" sz="2400" dirty="0"/>
              <a:t>VCB shall be enclosed in a wire-mesh just like a Bank Cashier    </a:t>
            </a:r>
          </a:p>
          <a:p>
            <a:pPr marL="0" indent="0">
              <a:buNone/>
            </a:pPr>
            <a:r>
              <a:rPr lang="en-IN" sz="2400" dirty="0"/>
              <a:t>      Cabin, so that no VVPAT paper slip can be accessed by any </a:t>
            </a:r>
          </a:p>
          <a:p>
            <a:pPr marL="0" indent="0">
              <a:buNone/>
            </a:pPr>
            <a:r>
              <a:rPr lang="en-IN" sz="2400" dirty="0"/>
              <a:t>       unauthorised person.</a:t>
            </a:r>
            <a:endParaRPr lang="en-US" altLang="en-US" sz="2400" dirty="0"/>
          </a:p>
          <a:p>
            <a:pPr algn="just" eaLnBrk="1" hangingPunct="1">
              <a:lnSpc>
                <a:spcPct val="90000"/>
              </a:lnSpc>
              <a:buFontTx/>
              <a:buNone/>
            </a:pPr>
            <a:endParaRPr lang="en-US" altLang="en-US" sz="2400" dirty="0" smtClean="0"/>
          </a:p>
          <a:p>
            <a:pPr algn="just" eaLnBrk="1" hangingPunct="1">
              <a:lnSpc>
                <a:spcPct val="90000"/>
              </a:lnSpc>
              <a:buFontTx/>
              <a:buNone/>
            </a:pPr>
            <a:r>
              <a:rPr lang="en-US" altLang="en-US" sz="2400" dirty="0" smtClean="0"/>
              <a:t>	b)  Address tag(s) of the drop box of the VVPAT unit(s) shall be cross checked to ascertain that it actually pertains to the same polling station.</a:t>
            </a:r>
          </a:p>
          <a:p>
            <a:pPr algn="just" eaLnBrk="1" hangingPunct="1">
              <a:lnSpc>
                <a:spcPct val="90000"/>
              </a:lnSpc>
              <a:buFontTx/>
              <a:buNone/>
            </a:pPr>
            <a:endParaRPr lang="en-US" altLang="en-US" sz="2400" dirty="0" smtClean="0"/>
          </a:p>
          <a:p>
            <a:pPr algn="just" eaLnBrk="1" hangingPunct="1">
              <a:lnSpc>
                <a:spcPct val="90000"/>
              </a:lnSpc>
              <a:buFontTx/>
              <a:buNone/>
            </a:pPr>
            <a:r>
              <a:rPr lang="en-US" altLang="en-US" sz="2400" dirty="0" smtClean="0"/>
              <a:t>	c)  Address tag(s) of the drop box should be removed and printed paper slips shall be taken out and empty drop box should be shown to all counting agents.</a:t>
            </a:r>
          </a:p>
          <a:p>
            <a:pPr algn="just" eaLnBrk="1" hangingPunct="1">
              <a:lnSpc>
                <a:spcPct val="90000"/>
              </a:lnSpc>
              <a:buFontTx/>
              <a:buNone/>
            </a:pPr>
            <a:endParaRPr lang="en-US" altLang="en-US" sz="2400" dirty="0" smtClean="0"/>
          </a:p>
          <a:p>
            <a:pPr algn="just">
              <a:lnSpc>
                <a:spcPct val="90000"/>
              </a:lnSpc>
              <a:buNone/>
            </a:pPr>
            <a:endParaRPr lang="en-US" altLang="en-US" sz="2400" dirty="0" smtClean="0"/>
          </a:p>
        </p:txBody>
      </p:sp>
      <p:sp>
        <p:nvSpPr>
          <p:cNvPr id="19460" name="Slide Number Placeholder 3"/>
          <p:cNvSpPr>
            <a:spLocks noGrp="1"/>
          </p:cNvSpPr>
          <p:nvPr>
            <p:ph type="sldNum" sz="quarter" idx="12"/>
          </p:nvPr>
        </p:nvSpPr>
        <p:spPr>
          <a:noFill/>
          <a:ln>
            <a:miter lim="800000"/>
            <a:headEnd/>
            <a:tailEnd/>
          </a:ln>
        </p:spPr>
        <p:txBody>
          <a:bodyPr/>
          <a:lstStyle/>
          <a:p>
            <a:fld id="{D2A67244-F8B4-4727-A9AF-2646A45ED088}" type="slidenum">
              <a:rPr lang="en-US" altLang="en-US" smtClean="0"/>
              <a:pPr/>
              <a:t>29</a:t>
            </a:fld>
            <a:endParaRPr lang="en-US" altLang="en-US" smtClean="0"/>
          </a:p>
        </p:txBody>
      </p:sp>
    </p:spTree>
    <p:extLst>
      <p:ext uri="{BB962C8B-B14F-4D97-AF65-F5344CB8AC3E}">
        <p14:creationId xmlns:p14="http://schemas.microsoft.com/office/powerpoint/2010/main" val="3651346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p:txBody>
          <a:bodyPr>
            <a:normAutofit/>
          </a:bodyPr>
          <a:lstStyle/>
          <a:p>
            <a:r>
              <a:rPr lang="en-US" altLang="en-US" b="1" dirty="0">
                <a:solidFill>
                  <a:srgbClr val="000000"/>
                </a:solidFill>
              </a:rPr>
              <a:t>3</a:t>
            </a:r>
            <a:r>
              <a:rPr lang="en-US" altLang="en-US" b="1" dirty="0" smtClean="0">
                <a:solidFill>
                  <a:srgbClr val="000000"/>
                </a:solidFill>
              </a:rPr>
              <a:t>. </a:t>
            </a:r>
            <a:r>
              <a:rPr lang="en-US" altLang="en-US" b="1" dirty="0" smtClean="0">
                <a:solidFill>
                  <a:srgbClr val="000000"/>
                </a:solidFill>
              </a:rPr>
              <a:t>Counting of votes recorded in EVM-VVPAT</a:t>
            </a:r>
            <a:endParaRPr lang="en-US" altLang="en-US" dirty="0" smtClean="0"/>
          </a:p>
        </p:txBody>
      </p:sp>
      <p:sp>
        <p:nvSpPr>
          <p:cNvPr id="5939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32D97CB9-111A-45AA-8097-80619E109E4B}" type="slidenum">
              <a:rPr lang="en-US" altLang="en-US" smtClean="0">
                <a:solidFill>
                  <a:srgbClr val="898989"/>
                </a:solidFill>
              </a:rPr>
              <a:pPr/>
              <a:t>3</a:t>
            </a:fld>
            <a:endParaRPr lang="en-US" altLang="en-US" smtClean="0">
              <a:solidFill>
                <a:srgbClr val="898989"/>
              </a:solidFill>
            </a:endParaRPr>
          </a:p>
        </p:txBody>
      </p:sp>
    </p:spTree>
    <p:extLst>
      <p:ext uri="{BB962C8B-B14F-4D97-AF65-F5344CB8AC3E}">
        <p14:creationId xmlns:p14="http://schemas.microsoft.com/office/powerpoint/2010/main" val="42365324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PROCEDURE TO COUNT PAPER BALLOT SLIPS</a:t>
            </a:r>
          </a:p>
        </p:txBody>
      </p:sp>
      <p:sp>
        <p:nvSpPr>
          <p:cNvPr id="3" name="Content Placeholder 2"/>
          <p:cNvSpPr>
            <a:spLocks noGrp="1"/>
          </p:cNvSpPr>
          <p:nvPr>
            <p:ph idx="1"/>
          </p:nvPr>
        </p:nvSpPr>
        <p:spPr>
          <a:xfrm>
            <a:off x="489188" y="1143000"/>
            <a:ext cx="8746093" cy="4983163"/>
          </a:xfrm>
        </p:spPr>
        <p:txBody>
          <a:bodyPr>
            <a:normAutofit fontScale="77500" lnSpcReduction="20000"/>
          </a:bodyPr>
          <a:lstStyle/>
          <a:p>
            <a:pPr algn="just"/>
            <a:r>
              <a:rPr lang="en-IN" sz="3100" dirty="0"/>
              <a:t>For keeping VVPAT Paper Slips taken out from the Drop Box of the VVPAT, a sufficiently sized sturdy transparent plastic container with lid, of dimensions 14 inch X 10 inch X 5 inch (length x breadth x height), to easily accommodate around 1400 Printed Paper Slips, shall be kept on the table of VCB</a:t>
            </a:r>
            <a:r>
              <a:rPr lang="en-IN" sz="3100" dirty="0" smtClean="0"/>
              <a:t>.</a:t>
            </a:r>
          </a:p>
          <a:p>
            <a:pPr algn="just"/>
            <a:endParaRPr lang="en-IN" sz="1400" dirty="0" smtClean="0"/>
          </a:p>
          <a:p>
            <a:pPr algn="just"/>
            <a:r>
              <a:rPr lang="en-IN" sz="3100" dirty="0"/>
              <a:t>For keeping VVPAT paper slips of the respective candidates, a Pigeonhole Framework shall be prepared in advance according to the number of candidates including NOTA, with one additional pigeonhole for keeping self-test slips of the VVPAT, and shall be kept on the table of VCB.</a:t>
            </a:r>
          </a:p>
          <a:p>
            <a:r>
              <a:rPr lang="en-IN" sz="3100" dirty="0"/>
              <a:t>The symbol of each contesting candidate as per the Ballot Paper should be affixed on the wall of the pigeonhole allotted to the </a:t>
            </a:r>
            <a:r>
              <a:rPr lang="en-IN" sz="3100" dirty="0" smtClean="0"/>
              <a:t>particular candidates</a:t>
            </a:r>
            <a:r>
              <a:rPr lang="en-IN" sz="3100" dirty="0"/>
              <a:t>. The symbol should be printed in black and white on a plain paper of minimum size 4inch X 3 inch.</a:t>
            </a:r>
          </a:p>
          <a:p>
            <a:pPr algn="just">
              <a:buNone/>
            </a:pPr>
            <a:endParaRPr lang="en-GB" dirty="0" smtClean="0"/>
          </a:p>
        </p:txBody>
      </p:sp>
    </p:spTree>
    <p:extLst>
      <p:ext uri="{BB962C8B-B14F-4D97-AF65-F5344CB8AC3E}">
        <p14:creationId xmlns:p14="http://schemas.microsoft.com/office/powerpoint/2010/main" val="111216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PROCEDURE TO COUNT PAPER BALLOT SLIPS</a:t>
            </a:r>
          </a:p>
        </p:txBody>
      </p:sp>
      <p:sp>
        <p:nvSpPr>
          <p:cNvPr id="3" name="Content Placeholder 2"/>
          <p:cNvSpPr>
            <a:spLocks noGrp="1"/>
          </p:cNvSpPr>
          <p:nvPr>
            <p:ph idx="1"/>
          </p:nvPr>
        </p:nvSpPr>
        <p:spPr>
          <a:xfrm>
            <a:off x="489188" y="1143000"/>
            <a:ext cx="8746093" cy="4983163"/>
          </a:xfrm>
        </p:spPr>
        <p:txBody>
          <a:bodyPr>
            <a:normAutofit fontScale="70000" lnSpcReduction="20000"/>
          </a:bodyPr>
          <a:lstStyle/>
          <a:p>
            <a:pPr algn="just"/>
            <a:r>
              <a:rPr lang="en-GB" dirty="0" smtClean="0"/>
              <a:t>Uncut , partially printed ,self test reports shall be kept as part of record. Can be easily identified as it does not contain sl. no , name, symbol of candidate and larger in length.</a:t>
            </a:r>
          </a:p>
          <a:p>
            <a:pPr algn="just"/>
            <a:r>
              <a:rPr lang="en-GB" dirty="0" smtClean="0"/>
              <a:t>Ballot slips shall be put in pigeon holes and prepared for counting in bundles of 25.</a:t>
            </a:r>
          </a:p>
          <a:p>
            <a:r>
              <a:rPr lang="en-IN" dirty="0"/>
              <a:t>Result of the VVPAT paper slips count shall be prepared in the format as </a:t>
            </a:r>
            <a:r>
              <a:rPr lang="en-IN" sz="3100" dirty="0"/>
              <a:t>per </a:t>
            </a:r>
            <a:r>
              <a:rPr lang="en-IN" sz="3100" dirty="0" smtClean="0"/>
              <a:t>Annexure-VII (of the order of ECI </a:t>
            </a:r>
            <a:r>
              <a:rPr lang="en-IN" sz="3100" dirty="0" err="1" smtClean="0"/>
              <a:t>dt.</a:t>
            </a:r>
            <a:r>
              <a:rPr lang="en-IN" sz="3100" dirty="0" smtClean="0"/>
              <a:t> 05.12.2017) and </a:t>
            </a:r>
            <a:r>
              <a:rPr lang="en-IN" sz="3100" dirty="0"/>
              <a:t>attached to Part-II of Form 17-C.</a:t>
            </a:r>
          </a:p>
          <a:p>
            <a:r>
              <a:rPr lang="en-IN" sz="3100" dirty="0"/>
              <a:t>The result of the count of VVPAT paper slips shall be announced loudly in the counting hall and shown to the counting agents</a:t>
            </a:r>
            <a:r>
              <a:rPr lang="en-IN" sz="3100" dirty="0" smtClean="0"/>
              <a:t>.</a:t>
            </a:r>
          </a:p>
          <a:p>
            <a:pPr marL="0" indent="0">
              <a:buNone/>
            </a:pPr>
            <a:endParaRPr lang="en-GB" sz="2900" dirty="0"/>
          </a:p>
          <a:p>
            <a:r>
              <a:rPr lang="en-IN" sz="3100" dirty="0"/>
              <a:t>I</a:t>
            </a:r>
            <a:r>
              <a:rPr lang="en-IN" sz="3100" dirty="0" smtClean="0"/>
              <a:t>f </a:t>
            </a:r>
            <a:r>
              <a:rPr lang="en-IN" sz="3100" dirty="0"/>
              <a:t>there is any </a:t>
            </a:r>
            <a:r>
              <a:rPr lang="en-IN" sz="3100" dirty="0" smtClean="0"/>
              <a:t>discrepancy between </a:t>
            </a:r>
            <a:r>
              <a:rPr lang="en-IN" sz="3100" dirty="0"/>
              <a:t>EVM count and </a:t>
            </a:r>
            <a:r>
              <a:rPr lang="en-IN" sz="3100" dirty="0" smtClean="0"/>
              <a:t>paper </a:t>
            </a:r>
            <a:r>
              <a:rPr lang="en-IN" sz="3100" dirty="0"/>
              <a:t>slip count, the paper slip count shall prevail. Hence, if there </a:t>
            </a:r>
            <a:r>
              <a:rPr lang="en-IN" sz="3100" dirty="0" smtClean="0"/>
              <a:t>is discrepancy </a:t>
            </a:r>
            <a:r>
              <a:rPr lang="en-IN" sz="3100" dirty="0"/>
              <a:t>between the count of votes displayed on the Control Unit and the count of </a:t>
            </a:r>
            <a:r>
              <a:rPr lang="en-IN" sz="3100" dirty="0" smtClean="0"/>
              <a:t>printed paper slips </a:t>
            </a:r>
            <a:r>
              <a:rPr lang="en-IN" sz="3100" dirty="0"/>
              <a:t>in respect of that Polling Station, the result sheet will be amended as per the </a:t>
            </a:r>
            <a:r>
              <a:rPr lang="en-IN" sz="3100" dirty="0" smtClean="0"/>
              <a:t>printed paper slips </a:t>
            </a:r>
            <a:r>
              <a:rPr lang="en-IN" sz="3100" dirty="0"/>
              <a:t>count.</a:t>
            </a:r>
            <a:endParaRPr lang="en-GB" sz="3100" dirty="0"/>
          </a:p>
        </p:txBody>
      </p:sp>
    </p:spTree>
    <p:extLst>
      <p:ext uri="{BB962C8B-B14F-4D97-AF65-F5344CB8AC3E}">
        <p14:creationId xmlns:p14="http://schemas.microsoft.com/office/powerpoint/2010/main" val="2187160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 y="76200"/>
            <a:ext cx="9615779"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374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5F97BCD7-A305-4E9E-B305-21494EC918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6277" t="11722" r="27885" b="30769"/>
          <a:stretch>
            <a:fillRect/>
          </a:stretch>
        </p:blipFill>
        <p:spPr bwMode="auto">
          <a:xfrm>
            <a:off x="929481" y="843557"/>
            <a:ext cx="8578016" cy="588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9699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881" y="228600"/>
            <a:ext cx="8839200" cy="1219200"/>
          </a:xfrm>
        </p:spPr>
        <p:txBody>
          <a:bodyPr>
            <a:noAutofit/>
          </a:bodyPr>
          <a:lstStyle/>
          <a:p>
            <a:r>
              <a:rPr lang="en-US" sz="2800" b="1" dirty="0" smtClean="0"/>
              <a:t>Procedure </a:t>
            </a:r>
            <a:r>
              <a:rPr lang="en-US" sz="2800" b="1" dirty="0"/>
              <a:t>in case the close button not pressed at the end of the </a:t>
            </a:r>
            <a:r>
              <a:rPr lang="en-US" sz="2800" b="1" dirty="0" smtClean="0"/>
              <a:t>poll</a:t>
            </a:r>
            <a:endParaRPr lang="en-GB" sz="2800" b="1" dirty="0"/>
          </a:p>
        </p:txBody>
      </p:sp>
      <p:sp>
        <p:nvSpPr>
          <p:cNvPr id="3" name="Subtitle 2"/>
          <p:cNvSpPr>
            <a:spLocks noGrp="1"/>
          </p:cNvSpPr>
          <p:nvPr>
            <p:ph type="subTitle" idx="1"/>
          </p:nvPr>
        </p:nvSpPr>
        <p:spPr>
          <a:xfrm>
            <a:off x="472281" y="1447800"/>
            <a:ext cx="9067800" cy="4724400"/>
          </a:xfrm>
        </p:spPr>
        <p:txBody>
          <a:bodyPr>
            <a:noAutofit/>
          </a:bodyPr>
          <a:lstStyle/>
          <a:p>
            <a:pPr marL="457200" indent="-457200" algn="just">
              <a:buFont typeface="Arial" panose="020B0604020202020204" pitchFamily="34" charset="0"/>
              <a:buChar char="•"/>
            </a:pPr>
            <a:r>
              <a:rPr lang="en-US" sz="2600" dirty="0" smtClean="0">
                <a:solidFill>
                  <a:schemeClr val="tx1"/>
                </a:solidFill>
              </a:rPr>
              <a:t>In </a:t>
            </a:r>
            <a:r>
              <a:rPr lang="en-US" sz="2600" dirty="0">
                <a:solidFill>
                  <a:schemeClr val="tx1"/>
                </a:solidFill>
              </a:rPr>
              <a:t>case any Control Unit does not display result due to not-pressing of “Close” button by the Presiding Officer in the polling station at the close of poll, it should be kept back inside its carrying case </a:t>
            </a:r>
            <a:r>
              <a:rPr lang="en-US" sz="2600" dirty="0" smtClean="0">
                <a:solidFill>
                  <a:schemeClr val="tx1"/>
                </a:solidFill>
              </a:rPr>
              <a:t>in </a:t>
            </a:r>
            <a:r>
              <a:rPr lang="en-US" sz="2600" dirty="0">
                <a:solidFill>
                  <a:schemeClr val="tx1"/>
                </a:solidFill>
              </a:rPr>
              <a:t>the Returning Officer’s custody in the counting hall. Counting of votes in other machines should continue as usual</a:t>
            </a:r>
            <a:r>
              <a:rPr lang="en-US" dirty="0"/>
              <a:t>. </a:t>
            </a:r>
            <a:endParaRPr lang="en-US" dirty="0" smtClean="0"/>
          </a:p>
          <a:p>
            <a:pPr marL="457200" indent="-457200" algn="just">
              <a:buFont typeface="Arial" panose="020B0604020202020204" pitchFamily="34" charset="0"/>
              <a:buChar char="•"/>
            </a:pPr>
            <a:r>
              <a:rPr lang="en-US" sz="2600" dirty="0" smtClean="0">
                <a:solidFill>
                  <a:schemeClr val="tx1"/>
                </a:solidFill>
              </a:rPr>
              <a:t>When </a:t>
            </a:r>
            <a:r>
              <a:rPr lang="en-US" sz="2600" dirty="0">
                <a:solidFill>
                  <a:schemeClr val="tx1"/>
                </a:solidFill>
              </a:rPr>
              <a:t>counting of votes in other machines is completed, the Returning Officer and Observer should see whether the margin of votes between the first candidate and the runner up is more or less than the votes polled in such machine(s). </a:t>
            </a:r>
            <a:endParaRPr lang="en-GB" sz="2600" dirty="0">
              <a:solidFill>
                <a:schemeClr val="tx1"/>
              </a:solidFill>
            </a:endParaRPr>
          </a:p>
        </p:txBody>
      </p:sp>
    </p:spTree>
    <p:extLst>
      <p:ext uri="{BB962C8B-B14F-4D97-AF65-F5344CB8AC3E}">
        <p14:creationId xmlns:p14="http://schemas.microsoft.com/office/powerpoint/2010/main" val="2592659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881" y="228600"/>
            <a:ext cx="8839200" cy="1219200"/>
          </a:xfrm>
        </p:spPr>
        <p:txBody>
          <a:bodyPr>
            <a:noAutofit/>
          </a:bodyPr>
          <a:lstStyle/>
          <a:p>
            <a:r>
              <a:rPr lang="en-US" sz="2800" b="1" dirty="0" smtClean="0"/>
              <a:t>Procedure </a:t>
            </a:r>
            <a:r>
              <a:rPr lang="en-US" sz="2800" b="1" dirty="0"/>
              <a:t>in case the close button not pressed at the end of the </a:t>
            </a:r>
            <a:r>
              <a:rPr lang="en-US" sz="2800" b="1" dirty="0" smtClean="0"/>
              <a:t>poll</a:t>
            </a:r>
            <a:endParaRPr lang="en-GB" sz="2800" b="1" dirty="0"/>
          </a:p>
        </p:txBody>
      </p:sp>
      <p:sp>
        <p:nvSpPr>
          <p:cNvPr id="3" name="Subtitle 2"/>
          <p:cNvSpPr>
            <a:spLocks noGrp="1"/>
          </p:cNvSpPr>
          <p:nvPr>
            <p:ph type="subTitle" idx="1"/>
          </p:nvPr>
        </p:nvSpPr>
        <p:spPr>
          <a:xfrm>
            <a:off x="472281" y="1447800"/>
            <a:ext cx="9067800" cy="5181600"/>
          </a:xfrm>
        </p:spPr>
        <p:txBody>
          <a:bodyPr>
            <a:noAutofit/>
          </a:bodyPr>
          <a:lstStyle/>
          <a:p>
            <a:pPr marL="457200" indent="-457200" algn="just">
              <a:buFont typeface="Arial" panose="020B0604020202020204" pitchFamily="34" charset="0"/>
              <a:buChar char="•"/>
            </a:pPr>
            <a:r>
              <a:rPr lang="en-US" sz="2600" dirty="0">
                <a:solidFill>
                  <a:schemeClr val="tx1"/>
                </a:solidFill>
              </a:rPr>
              <a:t>In both the cases where the margin of votes is more or less than the total votes polled in that machine(s), the Returning Officer/Counting Supervisor shall press the “Total” button of the Control Unit to see the total votes polled in that machine(s). </a:t>
            </a:r>
            <a:endParaRPr lang="en-US" sz="2600" dirty="0" smtClean="0">
              <a:solidFill>
                <a:schemeClr val="tx1"/>
              </a:solidFill>
            </a:endParaRPr>
          </a:p>
          <a:p>
            <a:pPr marL="457200" indent="-457200" algn="just">
              <a:buFont typeface="Arial" panose="020B0604020202020204" pitchFamily="34" charset="0"/>
              <a:buChar char="•"/>
            </a:pPr>
            <a:r>
              <a:rPr lang="en-US" sz="2600" dirty="0" smtClean="0">
                <a:solidFill>
                  <a:schemeClr val="tx1"/>
                </a:solidFill>
              </a:rPr>
              <a:t>In </a:t>
            </a:r>
            <a:r>
              <a:rPr lang="en-US" sz="2600" dirty="0">
                <a:solidFill>
                  <a:schemeClr val="tx1"/>
                </a:solidFill>
              </a:rPr>
              <a:t>case, total votes polled in the machine(s) tallies with the total votes polled mentioned in the Form-17 C, the Returning Officer/Counting Supervisor shall press the “Close” button of the Control Unit(s) so that “Result” button can be pressed for getting result data </a:t>
            </a:r>
            <a:r>
              <a:rPr lang="en-US" sz="2600" dirty="0" smtClean="0">
                <a:solidFill>
                  <a:schemeClr val="tx1"/>
                </a:solidFill>
              </a:rPr>
              <a:t>and </a:t>
            </a:r>
            <a:r>
              <a:rPr lang="en-US" sz="2600" dirty="0">
                <a:solidFill>
                  <a:schemeClr val="tx1"/>
                </a:solidFill>
              </a:rPr>
              <a:t>the Returning Officer and Observer should send a detailed report to the Commission in the format mentioned at </a:t>
            </a:r>
            <a:r>
              <a:rPr lang="en-US" sz="2600" dirty="0" smtClean="0">
                <a:solidFill>
                  <a:schemeClr val="tx1"/>
                </a:solidFill>
              </a:rPr>
              <a:t>Annexure-25 of EVM-VVPAT Manual (July 2018). </a:t>
            </a:r>
            <a:endParaRPr lang="en-GB" sz="2600" dirty="0">
              <a:solidFill>
                <a:schemeClr val="tx1"/>
              </a:solidFill>
            </a:endParaRPr>
          </a:p>
        </p:txBody>
      </p:sp>
    </p:spTree>
    <p:extLst>
      <p:ext uri="{BB962C8B-B14F-4D97-AF65-F5344CB8AC3E}">
        <p14:creationId xmlns:p14="http://schemas.microsoft.com/office/powerpoint/2010/main" val="34855651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9482" y="100101"/>
            <a:ext cx="8153400" cy="6657797"/>
          </a:xfrm>
          <a:prstGeom prst="rect">
            <a:avLst/>
          </a:prstGeom>
        </p:spPr>
      </p:pic>
    </p:spTree>
    <p:extLst>
      <p:ext uri="{BB962C8B-B14F-4D97-AF65-F5344CB8AC3E}">
        <p14:creationId xmlns:p14="http://schemas.microsoft.com/office/powerpoint/2010/main" val="293728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7082" y="77596"/>
            <a:ext cx="8458200" cy="6549294"/>
          </a:xfrm>
          <a:prstGeom prst="rect">
            <a:avLst/>
          </a:prstGeom>
        </p:spPr>
      </p:pic>
    </p:spTree>
    <p:extLst>
      <p:ext uri="{BB962C8B-B14F-4D97-AF65-F5344CB8AC3E}">
        <p14:creationId xmlns:p14="http://schemas.microsoft.com/office/powerpoint/2010/main" val="1531914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616281" cy="720079"/>
          </a:xfrm>
        </p:spPr>
        <p:txBody>
          <a:bodyPr>
            <a:noAutofit/>
          </a:bodyPr>
          <a:lstStyle/>
          <a:p>
            <a:r>
              <a:rPr lang="en-GB" sz="2800" b="1" dirty="0" smtClean="0"/>
              <a:t>Non retrieval of result from Control Unit - VVPAT  used </a:t>
            </a:r>
            <a:endParaRPr lang="en-GB" sz="2800" b="1" dirty="0"/>
          </a:p>
        </p:txBody>
      </p:sp>
      <p:sp>
        <p:nvSpPr>
          <p:cNvPr id="3" name="Subtitle 2"/>
          <p:cNvSpPr>
            <a:spLocks noGrp="1"/>
          </p:cNvSpPr>
          <p:nvPr>
            <p:ph type="subTitle" idx="1"/>
          </p:nvPr>
        </p:nvSpPr>
        <p:spPr>
          <a:xfrm>
            <a:off x="472281" y="1143000"/>
            <a:ext cx="8763000" cy="5105400"/>
          </a:xfrm>
        </p:spPr>
        <p:txBody>
          <a:bodyPr>
            <a:noAutofit/>
          </a:bodyPr>
          <a:lstStyle/>
          <a:p>
            <a:pPr marL="342900" indent="-342900" algn="just">
              <a:buFont typeface="Arial" pitchFamily="34" charset="0"/>
              <a:buChar char="•"/>
            </a:pPr>
            <a:r>
              <a:rPr lang="en-GB" sz="2600" dirty="0">
                <a:solidFill>
                  <a:schemeClr val="tx1"/>
                </a:solidFill>
              </a:rPr>
              <a:t>If result is not displayed in a CU then it shall be kept back </a:t>
            </a:r>
            <a:r>
              <a:rPr lang="en-IN" sz="2600" dirty="0">
                <a:solidFill>
                  <a:schemeClr val="tx1"/>
                </a:solidFill>
              </a:rPr>
              <a:t>inside </a:t>
            </a:r>
            <a:r>
              <a:rPr lang="en-IN" sz="2600" dirty="0" smtClean="0">
                <a:solidFill>
                  <a:schemeClr val="tx1"/>
                </a:solidFill>
              </a:rPr>
              <a:t>its carrying </a:t>
            </a:r>
            <a:r>
              <a:rPr lang="en-IN" sz="2600" dirty="0">
                <a:solidFill>
                  <a:schemeClr val="tx1"/>
                </a:solidFill>
              </a:rPr>
              <a:t>case and then be kept in the Returning Officer's custody in the counting hall. Counting of votes in other machines should continue as usual</a:t>
            </a:r>
            <a:r>
              <a:rPr lang="en-IN" sz="2600" dirty="0" smtClean="0">
                <a:solidFill>
                  <a:schemeClr val="tx1"/>
                </a:solidFill>
              </a:rPr>
              <a:t>.</a:t>
            </a:r>
          </a:p>
          <a:p>
            <a:pPr algn="just"/>
            <a:endParaRPr lang="en-GB" sz="2600" dirty="0">
              <a:solidFill>
                <a:schemeClr val="tx1"/>
              </a:solidFill>
            </a:endParaRPr>
          </a:p>
          <a:p>
            <a:pPr marL="342900" indent="-342900" algn="just">
              <a:buFont typeface="Arial" pitchFamily="34" charset="0"/>
              <a:buChar char="•"/>
            </a:pPr>
            <a:r>
              <a:rPr lang="en-IN" sz="2600" dirty="0" smtClean="0">
                <a:solidFill>
                  <a:schemeClr val="tx1"/>
                </a:solidFill>
              </a:rPr>
              <a:t>Result </a:t>
            </a:r>
            <a:r>
              <a:rPr lang="en-IN" sz="2600" dirty="0">
                <a:solidFill>
                  <a:schemeClr val="tx1"/>
                </a:solidFill>
              </a:rPr>
              <a:t>from such Control </a:t>
            </a:r>
            <a:r>
              <a:rPr lang="en-IN" sz="2600" dirty="0" smtClean="0">
                <a:solidFill>
                  <a:schemeClr val="tx1"/>
                </a:solidFill>
              </a:rPr>
              <a:t>Unit </a:t>
            </a:r>
            <a:r>
              <a:rPr lang="en-IN" sz="2600" dirty="0">
                <a:solidFill>
                  <a:schemeClr val="tx1"/>
                </a:solidFill>
              </a:rPr>
              <a:t>will not </a:t>
            </a:r>
            <a:r>
              <a:rPr lang="en-IN" sz="2600" dirty="0" smtClean="0">
                <a:solidFill>
                  <a:schemeClr val="tx1"/>
                </a:solidFill>
              </a:rPr>
              <a:t>be retrieved </a:t>
            </a:r>
            <a:r>
              <a:rPr lang="en-IN" sz="2600" dirty="0">
                <a:solidFill>
                  <a:schemeClr val="tx1"/>
                </a:solidFill>
              </a:rPr>
              <a:t>using Auxiliary Display </a:t>
            </a:r>
            <a:r>
              <a:rPr lang="en-IN" sz="2600" dirty="0" smtClean="0">
                <a:solidFill>
                  <a:schemeClr val="tx1"/>
                </a:solidFill>
              </a:rPr>
              <a:t>Unit or </a:t>
            </a:r>
            <a:r>
              <a:rPr lang="en-IN" sz="2600" dirty="0">
                <a:solidFill>
                  <a:schemeClr val="tx1"/>
                </a:solidFill>
              </a:rPr>
              <a:t>Printer</a:t>
            </a:r>
            <a:r>
              <a:rPr lang="en-IN" sz="2600" dirty="0" smtClean="0">
                <a:solidFill>
                  <a:schemeClr val="tx1"/>
                </a:solidFill>
              </a:rPr>
              <a:t>.</a:t>
            </a:r>
          </a:p>
          <a:p>
            <a:pPr algn="just"/>
            <a:endParaRPr lang="en-IN" sz="2600" dirty="0">
              <a:solidFill>
                <a:schemeClr val="tx1"/>
              </a:solidFill>
            </a:endParaRPr>
          </a:p>
          <a:p>
            <a:pPr marL="342900" indent="-342900" algn="just">
              <a:buFont typeface="Arial" pitchFamily="34" charset="0"/>
              <a:buChar char="•"/>
            </a:pPr>
            <a:r>
              <a:rPr lang="en-IN" sz="2600" dirty="0">
                <a:solidFill>
                  <a:schemeClr val="tx1"/>
                </a:solidFill>
              </a:rPr>
              <a:t>After </a:t>
            </a:r>
            <a:r>
              <a:rPr lang="en-IN" sz="2600" dirty="0" smtClean="0">
                <a:solidFill>
                  <a:schemeClr val="tx1"/>
                </a:solidFill>
              </a:rPr>
              <a:t>completion </a:t>
            </a:r>
            <a:r>
              <a:rPr lang="en-IN" sz="2600" dirty="0">
                <a:solidFill>
                  <a:schemeClr val="tx1"/>
                </a:solidFill>
              </a:rPr>
              <a:t>of counting of </a:t>
            </a:r>
            <a:r>
              <a:rPr lang="en-IN" sz="2600" dirty="0" smtClean="0">
                <a:solidFill>
                  <a:schemeClr val="tx1"/>
                </a:solidFill>
              </a:rPr>
              <a:t>votes </a:t>
            </a:r>
            <a:r>
              <a:rPr lang="en-IN" sz="2600" dirty="0">
                <a:solidFill>
                  <a:schemeClr val="tx1"/>
                </a:solidFill>
              </a:rPr>
              <a:t>from all the Control Units, </a:t>
            </a:r>
            <a:r>
              <a:rPr lang="en-IN" sz="2600" dirty="0" smtClean="0">
                <a:solidFill>
                  <a:schemeClr val="tx1"/>
                </a:solidFill>
              </a:rPr>
              <a:t>the printed paper slips </a:t>
            </a:r>
            <a:r>
              <a:rPr lang="en-IN" sz="2600" dirty="0">
                <a:solidFill>
                  <a:schemeClr val="tx1"/>
                </a:solidFill>
              </a:rPr>
              <a:t>of </a:t>
            </a:r>
            <a:r>
              <a:rPr lang="en-IN" sz="2600" dirty="0" smtClean="0">
                <a:solidFill>
                  <a:schemeClr val="tx1"/>
                </a:solidFill>
              </a:rPr>
              <a:t>the respective VVPAT shal</a:t>
            </a:r>
            <a:r>
              <a:rPr lang="en-IN" sz="2600" dirty="0">
                <a:solidFill>
                  <a:schemeClr val="tx1"/>
                </a:solidFill>
              </a:rPr>
              <a:t>l</a:t>
            </a:r>
            <a:r>
              <a:rPr lang="en-IN" sz="2600" dirty="0" smtClean="0">
                <a:solidFill>
                  <a:schemeClr val="tx1"/>
                </a:solidFill>
              </a:rPr>
              <a:t> </a:t>
            </a:r>
            <a:r>
              <a:rPr lang="en-IN" sz="2600" dirty="0">
                <a:solidFill>
                  <a:schemeClr val="tx1"/>
                </a:solidFill>
              </a:rPr>
              <a:t>be counted as </a:t>
            </a:r>
            <a:r>
              <a:rPr lang="en-IN" sz="2600" dirty="0" smtClean="0">
                <a:solidFill>
                  <a:schemeClr val="tx1"/>
                </a:solidFill>
              </a:rPr>
              <a:t>per </a:t>
            </a:r>
            <a:r>
              <a:rPr lang="en-IN" sz="2600" dirty="0">
                <a:solidFill>
                  <a:schemeClr val="tx1"/>
                </a:solidFill>
              </a:rPr>
              <a:t>the counting </a:t>
            </a:r>
            <a:r>
              <a:rPr lang="en-IN" sz="2600" dirty="0" smtClean="0">
                <a:solidFill>
                  <a:schemeClr val="tx1"/>
                </a:solidFill>
              </a:rPr>
              <a:t>procedure prescribed </a:t>
            </a:r>
            <a:r>
              <a:rPr lang="en-IN" sz="2600" dirty="0">
                <a:solidFill>
                  <a:schemeClr val="tx1"/>
                </a:solidFill>
              </a:rPr>
              <a:t>by the Commission</a:t>
            </a:r>
            <a:endParaRPr lang="en-GB" sz="2600" dirty="0">
              <a:solidFill>
                <a:schemeClr val="tx1"/>
              </a:solidFill>
            </a:endParaRPr>
          </a:p>
          <a:p>
            <a:pPr algn="l"/>
            <a:endParaRPr lang="en-GB" sz="2400" dirty="0" smtClean="0">
              <a:solidFill>
                <a:schemeClr val="tx1"/>
              </a:solidFill>
            </a:endParaRPr>
          </a:p>
        </p:txBody>
      </p:sp>
    </p:spTree>
    <p:extLst>
      <p:ext uri="{BB962C8B-B14F-4D97-AF65-F5344CB8AC3E}">
        <p14:creationId xmlns:p14="http://schemas.microsoft.com/office/powerpoint/2010/main" val="18014861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616281" cy="720079"/>
          </a:xfrm>
        </p:spPr>
        <p:txBody>
          <a:bodyPr>
            <a:noAutofit/>
          </a:bodyPr>
          <a:lstStyle/>
          <a:p>
            <a:r>
              <a:rPr lang="en-GB" sz="2800" b="1" dirty="0" smtClean="0"/>
              <a:t>Non retrieval of result from Control Unit - VVPAT  used </a:t>
            </a:r>
            <a:endParaRPr lang="en-GB" sz="2800" b="1" dirty="0"/>
          </a:p>
        </p:txBody>
      </p:sp>
      <p:sp>
        <p:nvSpPr>
          <p:cNvPr id="3" name="Subtitle 2"/>
          <p:cNvSpPr>
            <a:spLocks noGrp="1"/>
          </p:cNvSpPr>
          <p:nvPr>
            <p:ph type="subTitle" idx="1"/>
          </p:nvPr>
        </p:nvSpPr>
        <p:spPr>
          <a:xfrm>
            <a:off x="472281" y="1143000"/>
            <a:ext cx="8915400" cy="5562600"/>
          </a:xfrm>
        </p:spPr>
        <p:txBody>
          <a:bodyPr>
            <a:noAutofit/>
          </a:bodyPr>
          <a:lstStyle/>
          <a:p>
            <a:pPr marL="342900" indent="-342900" algn="just">
              <a:spcBef>
                <a:spcPts val="300"/>
              </a:spcBef>
              <a:buFont typeface="Arial" pitchFamily="34" charset="0"/>
              <a:buChar char="•"/>
            </a:pPr>
            <a:r>
              <a:rPr lang="en-GB" sz="2400" dirty="0" smtClean="0">
                <a:solidFill>
                  <a:schemeClr val="tx1"/>
                </a:solidFill>
              </a:rPr>
              <a:t>After counting of ballot slips candidate wise, total votes shall be </a:t>
            </a:r>
          </a:p>
          <a:p>
            <a:pPr algn="just">
              <a:spcBef>
                <a:spcPts val="300"/>
              </a:spcBef>
            </a:pPr>
            <a:r>
              <a:rPr lang="en-GB" sz="2400" dirty="0">
                <a:solidFill>
                  <a:schemeClr val="tx1"/>
                </a:solidFill>
              </a:rPr>
              <a:t> </a:t>
            </a:r>
            <a:r>
              <a:rPr lang="en-GB" sz="2400" dirty="0" smtClean="0">
                <a:solidFill>
                  <a:schemeClr val="tx1"/>
                </a:solidFill>
              </a:rPr>
              <a:t>    tallied with item 6 of part I of Form 17C of that polling station. </a:t>
            </a:r>
          </a:p>
          <a:p>
            <a:pPr algn="just">
              <a:spcBef>
                <a:spcPts val="300"/>
              </a:spcBef>
            </a:pPr>
            <a:endParaRPr lang="en-GB" sz="2400" dirty="0" smtClean="0">
              <a:solidFill>
                <a:schemeClr val="tx1"/>
              </a:solidFill>
            </a:endParaRPr>
          </a:p>
          <a:p>
            <a:pPr marL="342900" indent="-342900" algn="just">
              <a:spcBef>
                <a:spcPts val="300"/>
              </a:spcBef>
              <a:buFont typeface="Arial" pitchFamily="34" charset="0"/>
              <a:buChar char="•"/>
            </a:pPr>
            <a:r>
              <a:rPr lang="en-IN" sz="2400" dirty="0" smtClean="0">
                <a:solidFill>
                  <a:schemeClr val="tx1"/>
                </a:solidFill>
              </a:rPr>
              <a:t>Result </a:t>
            </a:r>
            <a:r>
              <a:rPr lang="en-IN" sz="2400" dirty="0">
                <a:solidFill>
                  <a:schemeClr val="tx1"/>
                </a:solidFill>
              </a:rPr>
              <a:t>of the VVPAT paper slips count shall be prepared in the format as per Annexure-VII (of the order of ECI </a:t>
            </a:r>
            <a:r>
              <a:rPr lang="en-IN" sz="2400" dirty="0" err="1">
                <a:solidFill>
                  <a:schemeClr val="tx1"/>
                </a:solidFill>
              </a:rPr>
              <a:t>dt.</a:t>
            </a:r>
            <a:r>
              <a:rPr lang="en-IN" sz="2400" dirty="0">
                <a:solidFill>
                  <a:schemeClr val="tx1"/>
                </a:solidFill>
              </a:rPr>
              <a:t> 05.12.2017) and attached to Part-II of Form 17-C</a:t>
            </a:r>
            <a:r>
              <a:rPr lang="en-IN" sz="2400" dirty="0" smtClean="0">
                <a:solidFill>
                  <a:schemeClr val="tx1"/>
                </a:solidFill>
              </a:rPr>
              <a:t>.</a:t>
            </a:r>
          </a:p>
          <a:p>
            <a:pPr algn="just">
              <a:spcBef>
                <a:spcPts val="300"/>
              </a:spcBef>
            </a:pPr>
            <a:endParaRPr lang="en-IN" sz="2400" dirty="0">
              <a:solidFill>
                <a:schemeClr val="tx1"/>
              </a:solidFill>
            </a:endParaRPr>
          </a:p>
          <a:p>
            <a:pPr algn="just">
              <a:spcBef>
                <a:spcPts val="300"/>
              </a:spcBef>
              <a:buFont typeface="Arial" pitchFamily="34" charset="0"/>
              <a:buChar char="•"/>
            </a:pPr>
            <a:r>
              <a:rPr lang="en-GB" sz="2400" dirty="0" smtClean="0">
                <a:solidFill>
                  <a:schemeClr val="tx1"/>
                </a:solidFill>
              </a:rPr>
              <a:t> </a:t>
            </a:r>
            <a:r>
              <a:rPr lang="en-IN" sz="2400" dirty="0" smtClean="0">
                <a:solidFill>
                  <a:schemeClr val="tx1"/>
                </a:solidFill>
              </a:rPr>
              <a:t>After </a:t>
            </a:r>
            <a:r>
              <a:rPr lang="en-IN" sz="2400" dirty="0">
                <a:solidFill>
                  <a:schemeClr val="tx1"/>
                </a:solidFill>
              </a:rPr>
              <a:t>completion of counting of VVPAT paper slips, the bundles of all  </a:t>
            </a:r>
            <a:r>
              <a:rPr lang="en-IN" sz="2400" dirty="0" smtClean="0">
                <a:solidFill>
                  <a:schemeClr val="tx1"/>
                </a:solidFill>
              </a:rPr>
              <a:t>  </a:t>
            </a:r>
          </a:p>
          <a:p>
            <a:pPr algn="just">
              <a:spcBef>
                <a:spcPts val="300"/>
              </a:spcBef>
            </a:pPr>
            <a:r>
              <a:rPr lang="en-IN" sz="2400" dirty="0" smtClean="0">
                <a:solidFill>
                  <a:schemeClr val="tx1"/>
                </a:solidFill>
              </a:rPr>
              <a:t>   the </a:t>
            </a:r>
            <a:r>
              <a:rPr lang="en-IN" sz="2400" dirty="0">
                <a:solidFill>
                  <a:schemeClr val="tx1"/>
                </a:solidFill>
              </a:rPr>
              <a:t>VVPAT Paper </a:t>
            </a:r>
            <a:r>
              <a:rPr lang="en-IN" sz="2400" dirty="0" smtClean="0">
                <a:solidFill>
                  <a:schemeClr val="tx1"/>
                </a:solidFill>
              </a:rPr>
              <a:t>Slips shall </a:t>
            </a:r>
            <a:r>
              <a:rPr lang="en-IN" sz="2400" dirty="0">
                <a:solidFill>
                  <a:schemeClr val="tx1"/>
                </a:solidFill>
              </a:rPr>
              <a:t>be kept back in the Drop Box of the </a:t>
            </a:r>
          </a:p>
          <a:p>
            <a:pPr algn="just">
              <a:spcBef>
                <a:spcPts val="300"/>
              </a:spcBef>
            </a:pPr>
            <a:r>
              <a:rPr lang="en-IN" sz="2400" dirty="0" smtClean="0">
                <a:solidFill>
                  <a:schemeClr val="tx1"/>
                </a:solidFill>
              </a:rPr>
              <a:t>    respective </a:t>
            </a:r>
            <a:r>
              <a:rPr lang="en-IN" sz="2400" dirty="0">
                <a:solidFill>
                  <a:schemeClr val="tx1"/>
                </a:solidFill>
              </a:rPr>
              <a:t>VVPAT and door of the Drop Box </a:t>
            </a:r>
            <a:r>
              <a:rPr lang="en-IN" sz="2400" dirty="0" smtClean="0">
                <a:solidFill>
                  <a:schemeClr val="tx1"/>
                </a:solidFill>
              </a:rPr>
              <a:t>shall be </a:t>
            </a:r>
            <a:r>
              <a:rPr lang="en-IN" sz="2400" dirty="0">
                <a:solidFill>
                  <a:schemeClr val="tx1"/>
                </a:solidFill>
              </a:rPr>
              <a:t>sealed using </a:t>
            </a:r>
            <a:endParaRPr lang="en-IN" sz="2400" dirty="0" smtClean="0">
              <a:solidFill>
                <a:schemeClr val="tx1"/>
              </a:solidFill>
            </a:endParaRPr>
          </a:p>
          <a:p>
            <a:pPr algn="just">
              <a:spcBef>
                <a:spcPts val="300"/>
              </a:spcBef>
            </a:pPr>
            <a:r>
              <a:rPr lang="en-IN" sz="2400" dirty="0">
                <a:solidFill>
                  <a:schemeClr val="tx1"/>
                </a:solidFill>
              </a:rPr>
              <a:t> </a:t>
            </a:r>
            <a:r>
              <a:rPr lang="en-IN" sz="2400" dirty="0" smtClean="0">
                <a:solidFill>
                  <a:schemeClr val="tx1"/>
                </a:solidFill>
              </a:rPr>
              <a:t>   address tags.</a:t>
            </a:r>
          </a:p>
          <a:p>
            <a:pPr algn="just">
              <a:spcBef>
                <a:spcPts val="300"/>
              </a:spcBef>
            </a:pPr>
            <a:endParaRPr lang="en-IN" sz="2400" dirty="0" smtClean="0">
              <a:solidFill>
                <a:schemeClr val="tx1"/>
              </a:solidFill>
            </a:endParaRPr>
          </a:p>
          <a:p>
            <a:pPr algn="just">
              <a:spcBef>
                <a:spcPts val="300"/>
              </a:spcBef>
              <a:buFont typeface="Arial" pitchFamily="34" charset="0"/>
              <a:buChar char="•"/>
            </a:pPr>
            <a:r>
              <a:rPr lang="en-IN" sz="2400" dirty="0">
                <a:solidFill>
                  <a:schemeClr val="tx1"/>
                </a:solidFill>
              </a:rPr>
              <a:t> </a:t>
            </a:r>
            <a:r>
              <a:rPr lang="en-IN" sz="2400" dirty="0" smtClean="0">
                <a:solidFill>
                  <a:schemeClr val="tx1"/>
                </a:solidFill>
              </a:rPr>
              <a:t>The </a:t>
            </a:r>
            <a:r>
              <a:rPr lang="en-IN" sz="2400" dirty="0">
                <a:solidFill>
                  <a:schemeClr val="tx1"/>
                </a:solidFill>
              </a:rPr>
              <a:t>candidate(s)/their agents may also be allowed to affix their  </a:t>
            </a:r>
            <a:r>
              <a:rPr lang="en-IN" sz="2400" dirty="0" smtClean="0">
                <a:solidFill>
                  <a:schemeClr val="tx1"/>
                </a:solidFill>
              </a:rPr>
              <a:t>   </a:t>
            </a:r>
          </a:p>
          <a:p>
            <a:pPr algn="just">
              <a:spcBef>
                <a:spcPts val="300"/>
              </a:spcBef>
            </a:pPr>
            <a:r>
              <a:rPr lang="en-IN" sz="2400" dirty="0" smtClean="0">
                <a:solidFill>
                  <a:schemeClr val="tx1"/>
                </a:solidFill>
              </a:rPr>
              <a:t>   signature </a:t>
            </a:r>
            <a:r>
              <a:rPr lang="en-IN" sz="2400" dirty="0">
                <a:solidFill>
                  <a:schemeClr val="tx1"/>
                </a:solidFill>
              </a:rPr>
              <a:t>with </a:t>
            </a:r>
            <a:r>
              <a:rPr lang="en-IN" sz="2400" dirty="0" smtClean="0">
                <a:solidFill>
                  <a:schemeClr val="tx1"/>
                </a:solidFill>
              </a:rPr>
              <a:t>party abbreviation </a:t>
            </a:r>
            <a:r>
              <a:rPr lang="en-IN" sz="2400" dirty="0">
                <a:solidFill>
                  <a:schemeClr val="tx1"/>
                </a:solidFill>
              </a:rPr>
              <a:t>on the Address Tags.</a:t>
            </a:r>
            <a:endParaRPr lang="en-GB" sz="2400" dirty="0">
              <a:solidFill>
                <a:schemeClr val="tx1"/>
              </a:solidFill>
            </a:endParaRPr>
          </a:p>
          <a:p>
            <a:pPr algn="l">
              <a:buFont typeface="Arial" pitchFamily="34" charset="0"/>
              <a:buChar char="•"/>
            </a:pPr>
            <a:endParaRPr lang="en-GB" sz="2400" dirty="0" smtClean="0">
              <a:solidFill>
                <a:schemeClr val="tx1"/>
              </a:solidFill>
            </a:endParaRPr>
          </a:p>
          <a:p>
            <a:pPr algn="l"/>
            <a:endParaRPr lang="en-GB" sz="2400" dirty="0"/>
          </a:p>
        </p:txBody>
      </p:sp>
    </p:spTree>
    <p:extLst>
      <p:ext uri="{BB962C8B-B14F-4D97-AF65-F5344CB8AC3E}">
        <p14:creationId xmlns:p14="http://schemas.microsoft.com/office/powerpoint/2010/main" val="3063350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p:spPr>
        <p:txBody>
          <a:bodyPr/>
          <a:lstStyle/>
          <a:p>
            <a:r>
              <a:rPr lang="en-IN" dirty="0" smtClean="0"/>
              <a:t>Opening of Strong Room</a:t>
            </a:r>
            <a:endParaRPr lang="en-IN" dirty="0"/>
          </a:p>
        </p:txBody>
      </p:sp>
      <p:sp>
        <p:nvSpPr>
          <p:cNvPr id="3" name="Content Placeholder 2"/>
          <p:cNvSpPr>
            <a:spLocks noGrp="1"/>
          </p:cNvSpPr>
          <p:nvPr>
            <p:ph idx="1"/>
          </p:nvPr>
        </p:nvSpPr>
        <p:spPr>
          <a:solidFill>
            <a:schemeClr val="accent3">
              <a:lumMod val="20000"/>
              <a:lumOff val="80000"/>
            </a:schemeClr>
          </a:solidFill>
        </p:spPr>
        <p:txBody>
          <a:bodyPr>
            <a:normAutofit lnSpcReduction="10000"/>
          </a:bodyPr>
          <a:lstStyle/>
          <a:p>
            <a:r>
              <a:rPr lang="en-US" dirty="0" smtClean="0"/>
              <a:t>The </a:t>
            </a:r>
            <a:r>
              <a:rPr lang="en-US" dirty="0"/>
              <a:t>RO should commence the counting at the hour fixed for the purpose.</a:t>
            </a:r>
            <a:endParaRPr lang="en-IN" dirty="0"/>
          </a:p>
          <a:p>
            <a:r>
              <a:rPr lang="en-US" dirty="0" smtClean="0"/>
              <a:t>The </a:t>
            </a:r>
            <a:r>
              <a:rPr lang="en-US" dirty="0"/>
              <a:t>strong room should be opened, in the presence of RO/ARO(s), candidates/ election agents and ECI observers. </a:t>
            </a:r>
            <a:endParaRPr lang="en-IN" dirty="0"/>
          </a:p>
          <a:p>
            <a:r>
              <a:rPr lang="en-US" dirty="0" smtClean="0"/>
              <a:t>After </a:t>
            </a:r>
            <a:r>
              <a:rPr lang="en-US" dirty="0"/>
              <a:t>making necessary entries in the log book maintained for the purpose, the seal of the lock should be checked and then broken</a:t>
            </a:r>
            <a:r>
              <a:rPr lang="en-US" dirty="0" smtClean="0"/>
              <a:t>.</a:t>
            </a:r>
          </a:p>
          <a:p>
            <a:r>
              <a:rPr lang="en-US" dirty="0" smtClean="0"/>
              <a:t>Videography.</a:t>
            </a:r>
            <a:endParaRPr lang="en-IN" dirty="0"/>
          </a:p>
          <a:p>
            <a:endParaRPr lang="en-IN" dirty="0"/>
          </a:p>
        </p:txBody>
      </p:sp>
    </p:spTree>
    <p:extLst>
      <p:ext uri="{BB962C8B-B14F-4D97-AF65-F5344CB8AC3E}">
        <p14:creationId xmlns:p14="http://schemas.microsoft.com/office/powerpoint/2010/main" val="20332368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00200"/>
            <a:ext cx="9800773" cy="398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881" y="457200"/>
            <a:ext cx="9198635" cy="85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86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33" r="1084" b="2911"/>
          <a:stretch/>
        </p:blipFill>
        <p:spPr bwMode="auto">
          <a:xfrm>
            <a:off x="147421" y="1447800"/>
            <a:ext cx="9321439" cy="2732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255" y="4180114"/>
            <a:ext cx="9067800" cy="137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0" y="228600"/>
            <a:ext cx="9616282"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smtClean="0"/>
              <a:t>Mandatory verification of VVPAT Paper Slips of 01 randomly selected Polling Station </a:t>
            </a:r>
            <a:endParaRPr lang="en-GB" sz="2800" b="1" dirty="0"/>
          </a:p>
        </p:txBody>
      </p:sp>
    </p:spTree>
    <p:extLst>
      <p:ext uri="{BB962C8B-B14F-4D97-AF65-F5344CB8AC3E}">
        <p14:creationId xmlns:p14="http://schemas.microsoft.com/office/powerpoint/2010/main" val="874481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481" y="533401"/>
            <a:ext cx="9448800" cy="1150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019" y="1600200"/>
            <a:ext cx="9248662"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767"/>
          <a:stretch/>
        </p:blipFill>
        <p:spPr bwMode="auto">
          <a:xfrm>
            <a:off x="472280" y="3394365"/>
            <a:ext cx="9311483" cy="133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4040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962"/>
          <a:stretch/>
        </p:blipFill>
        <p:spPr bwMode="auto">
          <a:xfrm>
            <a:off x="548480" y="228600"/>
            <a:ext cx="9134765" cy="6063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9367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88"/>
            <a:ext cx="10145559"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a:t>C</a:t>
            </a:r>
            <a:r>
              <a:rPr lang="en-US" sz="2800" b="1" dirty="0" smtClean="0">
                <a:solidFill>
                  <a:srgbClr val="000000"/>
                </a:solidFill>
              </a:rPr>
              <a:t>ounting </a:t>
            </a:r>
            <a:r>
              <a:rPr lang="en-US" sz="2800" b="1" dirty="0">
                <a:solidFill>
                  <a:srgbClr val="000000"/>
                </a:solidFill>
              </a:rPr>
              <a:t>of votes recorded in </a:t>
            </a:r>
            <a:r>
              <a:rPr lang="en-US" sz="2800" b="1" dirty="0" smtClean="0">
                <a:solidFill>
                  <a:srgbClr val="000000"/>
                </a:solidFill>
              </a:rPr>
              <a:t>EVMs</a:t>
            </a:r>
            <a:endParaRPr lang="en-US" sz="2800" b="1" dirty="0">
              <a:solidFill>
                <a:srgbClr val="000000"/>
              </a:solidFill>
            </a:endParaRPr>
          </a:p>
        </p:txBody>
      </p:sp>
      <p:sp>
        <p:nvSpPr>
          <p:cNvPr id="4" name="Content Placeholder 3"/>
          <p:cNvSpPr>
            <a:spLocks noGrp="1"/>
          </p:cNvSpPr>
          <p:nvPr>
            <p:ph idx="1"/>
          </p:nvPr>
        </p:nvSpPr>
        <p:spPr>
          <a:xfrm>
            <a:off x="275169" y="1041401"/>
            <a:ext cx="9508595" cy="5502275"/>
          </a:xfrm>
        </p:spPr>
        <p:txBody>
          <a:bodyPr rtlCol="0">
            <a:normAutofit/>
          </a:bodyPr>
          <a:lstStyle/>
          <a:p>
            <a:pPr algn="ctr" eaLnBrk="1" fontAlgn="auto" hangingPunct="1">
              <a:spcAft>
                <a:spcPts val="0"/>
              </a:spcAft>
              <a:buFont typeface="Arial"/>
              <a:buNone/>
              <a:defRPr/>
            </a:pPr>
            <a:r>
              <a:rPr lang="en-US" b="1" dirty="0" smtClean="0">
                <a:solidFill>
                  <a:srgbClr val="FF0000"/>
                </a:solidFill>
              </a:rPr>
              <a:t>PLEASE NOTE</a:t>
            </a:r>
          </a:p>
          <a:p>
            <a:pPr eaLnBrk="1" fontAlgn="auto" hangingPunct="1">
              <a:spcAft>
                <a:spcPts val="0"/>
              </a:spcAft>
              <a:buFont typeface="Arial"/>
              <a:buChar char="•"/>
              <a:defRPr/>
            </a:pPr>
            <a:r>
              <a:rPr lang="en-US" sz="2400" dirty="0" smtClean="0">
                <a:solidFill>
                  <a:srgbClr val="FF0000"/>
                </a:solidFill>
              </a:rPr>
              <a:t>Penultimate round of EVM counting shall not commence unless, </a:t>
            </a:r>
            <a:r>
              <a:rPr lang="en-US" sz="2400" b="1" dirty="0" smtClean="0">
                <a:solidFill>
                  <a:srgbClr val="FF0000"/>
                </a:solidFill>
              </a:rPr>
              <a:t>POSTAL BALLOT</a:t>
            </a:r>
            <a:r>
              <a:rPr lang="en-US" sz="2400" dirty="0" smtClean="0">
                <a:solidFill>
                  <a:srgbClr val="FF0000"/>
                </a:solidFill>
              </a:rPr>
              <a:t> counting is over.</a:t>
            </a:r>
          </a:p>
          <a:p>
            <a:pPr eaLnBrk="1" fontAlgn="auto" hangingPunct="1">
              <a:spcAft>
                <a:spcPts val="0"/>
              </a:spcAft>
              <a:buFont typeface="Arial"/>
              <a:buChar char="•"/>
              <a:defRPr/>
            </a:pPr>
            <a:r>
              <a:rPr lang="en-US" sz="2400" dirty="0" smtClean="0">
                <a:solidFill>
                  <a:srgbClr val="FF0000"/>
                </a:solidFill>
              </a:rPr>
              <a:t>RO’s duty is to accurately count the recorded votes. Hence RO can at any time order the staff to recount the votes.</a:t>
            </a:r>
          </a:p>
          <a:p>
            <a:pPr eaLnBrk="1" fontAlgn="auto" hangingPunct="1">
              <a:spcAft>
                <a:spcPts val="0"/>
              </a:spcAft>
              <a:buFont typeface="Arial"/>
              <a:buChar char="•"/>
              <a:defRPr/>
            </a:pPr>
            <a:r>
              <a:rPr lang="en-US" sz="2400" dirty="0" smtClean="0">
                <a:solidFill>
                  <a:srgbClr val="FF0000"/>
                </a:solidFill>
              </a:rPr>
              <a:t>In case the victory margin is less than total number of  </a:t>
            </a:r>
            <a:r>
              <a:rPr lang="en-US" sz="2400" b="1" dirty="0" smtClean="0">
                <a:solidFill>
                  <a:srgbClr val="FF0000"/>
                </a:solidFill>
              </a:rPr>
              <a:t>Postal  Ballot received then re-verification of all postal ballot should be done, even if no candidate/agent has asked for it.</a:t>
            </a:r>
          </a:p>
          <a:p>
            <a:pPr eaLnBrk="1" fontAlgn="auto" hangingPunct="1">
              <a:spcAft>
                <a:spcPts val="0"/>
              </a:spcAft>
              <a:buFont typeface="Arial"/>
              <a:buChar char="•"/>
              <a:defRPr/>
            </a:pPr>
            <a:r>
              <a:rPr lang="en-US" sz="2400" b="1" dirty="0" smtClean="0">
                <a:solidFill>
                  <a:srgbClr val="FF0000"/>
                </a:solidFill>
              </a:rPr>
              <a:t>All the postal ballots rejected as invalid as well as counted in </a:t>
            </a:r>
            <a:r>
              <a:rPr lang="en-US" sz="2400" b="1" dirty="0" err="1" smtClean="0">
                <a:solidFill>
                  <a:srgbClr val="FF0000"/>
                </a:solidFill>
              </a:rPr>
              <a:t>favour</a:t>
            </a:r>
            <a:r>
              <a:rPr lang="en-US" sz="2400" b="1" dirty="0" smtClean="0">
                <a:solidFill>
                  <a:srgbClr val="FF0000"/>
                </a:solidFill>
              </a:rPr>
              <a:t> of each candidate shall once again be verified and tallied in the presence of RO and OBSERVER who shall record the findings of re-verification and satisfy themselves before finalizing the result.</a:t>
            </a:r>
          </a:p>
          <a:p>
            <a:pPr marL="0" indent="0" eaLnBrk="1" fontAlgn="auto" hangingPunct="1">
              <a:spcAft>
                <a:spcPts val="0"/>
              </a:spcAft>
              <a:buFont typeface="Arial" charset="0"/>
              <a:buNone/>
              <a:defRPr/>
            </a:pPr>
            <a:endParaRPr lang="en-US" sz="2400" dirty="0">
              <a:solidFill>
                <a:srgbClr val="FF0000"/>
              </a:solidFill>
            </a:endParaRPr>
          </a:p>
          <a:p>
            <a:pPr marL="0" indent="0" eaLnBrk="1" fontAlgn="auto" hangingPunct="1">
              <a:spcAft>
                <a:spcPts val="0"/>
              </a:spcAft>
              <a:buFont typeface="Arial"/>
              <a:buNone/>
              <a:defRPr/>
            </a:pPr>
            <a:endParaRPr lang="en-US" sz="3600" dirty="0" smtClean="0">
              <a:solidFill>
                <a:srgbClr val="FF0000"/>
              </a:solidFill>
            </a:endParaRPr>
          </a:p>
        </p:txBody>
      </p:sp>
      <p:sp>
        <p:nvSpPr>
          <p:cNvPr id="7168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C415169B-E585-4175-A575-7E7E171A43A7}" type="slidenum">
              <a:rPr lang="en-US" altLang="en-US" smtClean="0">
                <a:solidFill>
                  <a:srgbClr val="898989"/>
                </a:solidFill>
              </a:rPr>
              <a:pPr/>
              <a:t>44</a:t>
            </a:fld>
            <a:endParaRPr lang="en-US" altLang="en-US" smtClean="0">
              <a:solidFill>
                <a:srgbClr val="898989"/>
              </a:solidFill>
            </a:endParaRPr>
          </a:p>
        </p:txBody>
      </p:sp>
    </p:spTree>
    <p:extLst>
      <p:ext uri="{BB962C8B-B14F-4D97-AF65-F5344CB8AC3E}">
        <p14:creationId xmlns:p14="http://schemas.microsoft.com/office/powerpoint/2010/main" val="2214876258"/>
      </p:ext>
    </p:extLst>
  </p:cSld>
  <p:clrMapOvr>
    <a:masterClrMapping/>
  </p:clrMapOvr>
  <p:transition spd="slow" advClick="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88"/>
            <a:ext cx="9783763" cy="866776"/>
          </a:xfrm>
          <a:solidFill>
            <a:schemeClr val="tx2">
              <a:lumMod val="60000"/>
              <a:lumOff val="40000"/>
            </a:schemeClr>
          </a:solidFill>
        </p:spPr>
        <p:txBody>
          <a:bodyPr rtlCol="0">
            <a:noAutofit/>
          </a:bodyPr>
          <a:lstStyle/>
          <a:p>
            <a:pPr eaLnBrk="1" fontAlgn="auto" hangingPunct="1">
              <a:spcAft>
                <a:spcPts val="0"/>
              </a:spcAft>
              <a:defRPr/>
            </a:pPr>
            <a:r>
              <a:rPr lang="en-US" sz="2800" b="1" dirty="0"/>
              <a:t>C</a:t>
            </a:r>
            <a:r>
              <a:rPr lang="en-US" sz="2800" b="1" dirty="0" smtClean="0">
                <a:solidFill>
                  <a:srgbClr val="000000"/>
                </a:solidFill>
              </a:rPr>
              <a:t>ounting </a:t>
            </a:r>
            <a:r>
              <a:rPr lang="en-US" sz="2800" b="1" dirty="0">
                <a:solidFill>
                  <a:srgbClr val="000000"/>
                </a:solidFill>
              </a:rPr>
              <a:t>of votes recorded in </a:t>
            </a:r>
            <a:r>
              <a:rPr lang="en-US" sz="2800" b="1" dirty="0" smtClean="0">
                <a:solidFill>
                  <a:srgbClr val="000000"/>
                </a:solidFill>
              </a:rPr>
              <a:t>EVMs</a:t>
            </a:r>
            <a:endParaRPr lang="en-US" sz="2800" b="1" dirty="0">
              <a:solidFill>
                <a:srgbClr val="000000"/>
              </a:solidFill>
            </a:endParaRPr>
          </a:p>
        </p:txBody>
      </p:sp>
      <p:sp>
        <p:nvSpPr>
          <p:cNvPr id="4" name="Content Placeholder 3"/>
          <p:cNvSpPr>
            <a:spLocks noGrp="1"/>
          </p:cNvSpPr>
          <p:nvPr>
            <p:ph idx="1"/>
          </p:nvPr>
        </p:nvSpPr>
        <p:spPr>
          <a:xfrm>
            <a:off x="275169" y="1041401"/>
            <a:ext cx="9508595" cy="5502275"/>
          </a:xfrm>
        </p:spPr>
        <p:txBody>
          <a:bodyPr rtlCol="0">
            <a:noAutofit/>
          </a:bodyPr>
          <a:lstStyle/>
          <a:p>
            <a:pPr algn="ctr" eaLnBrk="1" fontAlgn="auto" hangingPunct="1">
              <a:spcAft>
                <a:spcPts val="0"/>
              </a:spcAft>
              <a:buFont typeface="Arial"/>
              <a:buNone/>
              <a:defRPr/>
            </a:pPr>
            <a:r>
              <a:rPr lang="en-US" sz="3600" b="1" dirty="0" smtClean="0">
                <a:solidFill>
                  <a:srgbClr val="FF0000"/>
                </a:solidFill>
              </a:rPr>
              <a:t>PLEASE NOTE (contd…)</a:t>
            </a:r>
          </a:p>
          <a:p>
            <a:pPr eaLnBrk="1" fontAlgn="auto" hangingPunct="1">
              <a:spcAft>
                <a:spcPts val="0"/>
              </a:spcAft>
              <a:buFont typeface="Arial"/>
              <a:buChar char="•"/>
              <a:defRPr/>
            </a:pPr>
            <a:r>
              <a:rPr lang="en-US" sz="2800" dirty="0">
                <a:solidFill>
                  <a:srgbClr val="FF0000"/>
                </a:solidFill>
              </a:rPr>
              <a:t>Entire proceeding to be VIDEOGRAPHED and CD of such videography to be kept in a sealed cover for future reference</a:t>
            </a:r>
            <a:r>
              <a:rPr lang="en-US" sz="2800" dirty="0" smtClean="0">
                <a:solidFill>
                  <a:srgbClr val="FF0000"/>
                </a:solidFill>
              </a:rPr>
              <a:t>.</a:t>
            </a:r>
          </a:p>
          <a:p>
            <a:pPr eaLnBrk="1" fontAlgn="auto" hangingPunct="1">
              <a:spcAft>
                <a:spcPts val="0"/>
              </a:spcAft>
              <a:buFont typeface="Arial"/>
              <a:buChar char="•"/>
              <a:defRPr/>
            </a:pPr>
            <a:r>
              <a:rPr lang="en-US" sz="2800" dirty="0" smtClean="0">
                <a:solidFill>
                  <a:srgbClr val="FF0000"/>
                </a:solidFill>
              </a:rPr>
              <a:t>Under no circumstance actual votes recorded on an EVM or ballot paper is to be photographed or covered by any audio visual coverage</a:t>
            </a:r>
          </a:p>
          <a:p>
            <a:pPr eaLnBrk="1" fontAlgn="auto" hangingPunct="1">
              <a:spcAft>
                <a:spcPts val="0"/>
              </a:spcAft>
              <a:buFont typeface="Arial"/>
              <a:buChar char="•"/>
              <a:defRPr/>
            </a:pPr>
            <a:r>
              <a:rPr lang="en-US" sz="2800" dirty="0" smtClean="0">
                <a:solidFill>
                  <a:srgbClr val="FF0000"/>
                </a:solidFill>
              </a:rPr>
              <a:t>Take care while doing </a:t>
            </a:r>
            <a:r>
              <a:rPr lang="en-US" sz="2800" dirty="0" err="1" smtClean="0">
                <a:solidFill>
                  <a:srgbClr val="FF0000"/>
                </a:solidFill>
              </a:rPr>
              <a:t>videography</a:t>
            </a:r>
            <a:r>
              <a:rPr lang="en-US" sz="2800" dirty="0" smtClean="0">
                <a:solidFill>
                  <a:srgbClr val="FF0000"/>
                </a:solidFill>
              </a:rPr>
              <a:t>, the focus is on activity and not on the actors</a:t>
            </a:r>
          </a:p>
          <a:p>
            <a:pPr eaLnBrk="1" fontAlgn="auto" hangingPunct="1">
              <a:spcAft>
                <a:spcPts val="0"/>
              </a:spcAft>
              <a:buFont typeface="Arial"/>
              <a:buChar char="•"/>
              <a:defRPr/>
            </a:pPr>
            <a:r>
              <a:rPr lang="en-US" sz="2800" dirty="0" smtClean="0">
                <a:solidFill>
                  <a:srgbClr val="FF0000"/>
                </a:solidFill>
              </a:rPr>
              <a:t>Media persons are to be taken inside counting hall in batches duly escorted by a senior officer</a:t>
            </a:r>
          </a:p>
          <a:p>
            <a:pPr eaLnBrk="1" fontAlgn="auto" hangingPunct="1">
              <a:spcAft>
                <a:spcPts val="0"/>
              </a:spcAft>
              <a:buFont typeface="Arial"/>
              <a:buChar char="•"/>
              <a:defRPr/>
            </a:pPr>
            <a:endParaRPr lang="en-US" sz="2800" dirty="0" smtClean="0">
              <a:solidFill>
                <a:srgbClr val="FF0000"/>
              </a:solidFill>
            </a:endParaRPr>
          </a:p>
          <a:p>
            <a:pPr eaLnBrk="1" fontAlgn="auto" hangingPunct="1">
              <a:spcAft>
                <a:spcPts val="0"/>
              </a:spcAft>
              <a:buFont typeface="Arial"/>
              <a:buChar char="•"/>
              <a:defRPr/>
            </a:pPr>
            <a:endParaRPr lang="en-US" sz="2800" dirty="0">
              <a:solidFill>
                <a:srgbClr val="FF0000"/>
              </a:solidFill>
            </a:endParaRPr>
          </a:p>
          <a:p>
            <a:pPr marL="0" indent="0" eaLnBrk="1" fontAlgn="auto" hangingPunct="1">
              <a:spcAft>
                <a:spcPts val="0"/>
              </a:spcAft>
              <a:buFont typeface="Arial"/>
              <a:buNone/>
              <a:defRPr/>
            </a:pPr>
            <a:endParaRPr lang="en-US" sz="4000" dirty="0" smtClean="0">
              <a:solidFill>
                <a:srgbClr val="FF0000"/>
              </a:solidFill>
            </a:endParaRPr>
          </a:p>
        </p:txBody>
      </p:sp>
      <p:sp>
        <p:nvSpPr>
          <p:cNvPr id="7270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fld id="{5BBD962B-6157-4861-8F6F-E67CDA93EECA}" type="slidenum">
              <a:rPr lang="en-US" altLang="en-US" smtClean="0">
                <a:solidFill>
                  <a:srgbClr val="898989"/>
                </a:solidFill>
              </a:rPr>
              <a:pPr/>
              <a:t>45</a:t>
            </a:fld>
            <a:endParaRPr lang="en-US" altLang="en-US" smtClean="0">
              <a:solidFill>
                <a:srgbClr val="898989"/>
              </a:solidFill>
            </a:endParaRPr>
          </a:p>
        </p:txBody>
      </p:sp>
    </p:spTree>
    <p:extLst>
      <p:ext uri="{BB962C8B-B14F-4D97-AF65-F5344CB8AC3E}">
        <p14:creationId xmlns:p14="http://schemas.microsoft.com/office/powerpoint/2010/main" val="3871064201"/>
      </p:ext>
    </p:extLst>
  </p:cSld>
  <p:clrMapOvr>
    <a:masterClrMapping/>
  </p:clrMapOvr>
  <p:transition spd="slow" advClick="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Autofit/>
          </a:bodyPr>
          <a:lstStyle/>
          <a:p>
            <a:pPr algn="ctr"/>
            <a:r>
              <a:rPr lang="en-US" sz="13800" b="1" dirty="0" smtClean="0">
                <a:solidFill>
                  <a:schemeClr val="tx1"/>
                </a:solidFill>
              </a:rPr>
              <a:t>Thanks</a:t>
            </a:r>
            <a:endParaRPr lang="en-US" sz="13800" b="1" dirty="0">
              <a:solidFill>
                <a:schemeClr val="tx1"/>
              </a:solidFill>
            </a:endParaRPr>
          </a:p>
        </p:txBody>
      </p:sp>
    </p:spTree>
    <p:extLst>
      <p:ext uri="{BB962C8B-B14F-4D97-AF65-F5344CB8AC3E}">
        <p14:creationId xmlns:p14="http://schemas.microsoft.com/office/powerpoint/2010/main" val="2334948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88" y="274638"/>
            <a:ext cx="8805387" cy="634082"/>
          </a:xfrm>
        </p:spPr>
        <p:txBody>
          <a:bodyPr>
            <a:normAutofit fontScale="90000"/>
          </a:bodyPr>
          <a:lstStyle/>
          <a:p>
            <a:r>
              <a:rPr lang="en-GB" b="1" dirty="0" smtClean="0">
                <a:solidFill>
                  <a:srgbClr val="C00000"/>
                </a:solidFill>
              </a:rPr>
              <a:t>COUNTING  PROCESS</a:t>
            </a:r>
            <a:endParaRPr lang="en-GB" b="1" dirty="0">
              <a:solidFill>
                <a:srgbClr val="C00000"/>
              </a:solidFill>
            </a:endParaRPr>
          </a:p>
        </p:txBody>
      </p:sp>
      <p:sp>
        <p:nvSpPr>
          <p:cNvPr id="3" name="Content Placeholder 2"/>
          <p:cNvSpPr>
            <a:spLocks noGrp="1"/>
          </p:cNvSpPr>
          <p:nvPr>
            <p:ph idx="1"/>
          </p:nvPr>
        </p:nvSpPr>
        <p:spPr>
          <a:xfrm>
            <a:off x="423210" y="1196752"/>
            <a:ext cx="8805387" cy="5112568"/>
          </a:xfrm>
        </p:spPr>
        <p:txBody>
          <a:bodyPr>
            <a:noAutofit/>
          </a:bodyPr>
          <a:lstStyle/>
          <a:p>
            <a:r>
              <a:rPr lang="en-GB" sz="2600" dirty="0" smtClean="0"/>
              <a:t>EVM counting starts ,after commencement of postal ballot counting,</a:t>
            </a:r>
          </a:p>
          <a:p>
            <a:r>
              <a:rPr lang="en-GB" sz="2600" dirty="0" smtClean="0"/>
              <a:t>Only CUs  and sealed envelopes containing Form 17 C shall be brought to the table as per EVM Movement Sheet,</a:t>
            </a:r>
          </a:p>
          <a:p>
            <a:r>
              <a:rPr lang="en-GB" sz="2600" dirty="0" smtClean="0"/>
              <a:t>One senior officer to monitor the movement of CUs from strong Room to Counting Hall, one round after another,</a:t>
            </a:r>
          </a:p>
          <a:p>
            <a:r>
              <a:rPr lang="en-GB" sz="2600" dirty="0" smtClean="0"/>
              <a:t>Then to sealing place,</a:t>
            </a:r>
          </a:p>
          <a:p>
            <a:r>
              <a:rPr lang="en-GB" sz="2600" dirty="0" smtClean="0"/>
              <a:t>Only after completion of one round in all respect, CUs of next round will be moved to counting hall.</a:t>
            </a:r>
          </a:p>
          <a:p>
            <a:r>
              <a:rPr lang="en-GB" sz="2600" dirty="0" smtClean="0"/>
              <a:t>An account on such distribution of CUs shall be kept and brought to the notice of RO time to time.</a:t>
            </a:r>
          </a:p>
          <a:p>
            <a:pPr>
              <a:buNone/>
            </a:pPr>
            <a:endParaRPr lang="en-GB" sz="2600" dirty="0"/>
          </a:p>
        </p:txBody>
      </p:sp>
    </p:spTree>
    <p:extLst>
      <p:ext uri="{BB962C8B-B14F-4D97-AF65-F5344CB8AC3E}">
        <p14:creationId xmlns:p14="http://schemas.microsoft.com/office/powerpoint/2010/main" val="2259813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COUNTING  PROCESS</a:t>
            </a:r>
            <a:endParaRPr lang="en-GB" dirty="0"/>
          </a:p>
        </p:txBody>
      </p:sp>
      <p:sp>
        <p:nvSpPr>
          <p:cNvPr id="3" name="Content Placeholder 2"/>
          <p:cNvSpPr>
            <a:spLocks noGrp="1"/>
          </p:cNvSpPr>
          <p:nvPr>
            <p:ph idx="1"/>
          </p:nvPr>
        </p:nvSpPr>
        <p:spPr>
          <a:xfrm>
            <a:off x="489188" y="1268760"/>
            <a:ext cx="8805387" cy="5589240"/>
          </a:xfrm>
        </p:spPr>
        <p:txBody>
          <a:bodyPr>
            <a:normAutofit fontScale="55000" lnSpcReduction="20000"/>
          </a:bodyPr>
          <a:lstStyle/>
          <a:p>
            <a:pPr>
              <a:buNone/>
            </a:pPr>
            <a:r>
              <a:rPr lang="en-GB" sz="4600" b="1" dirty="0" smtClean="0"/>
              <a:t>Every round of counting includes</a:t>
            </a:r>
            <a:r>
              <a:rPr lang="en-GB" sz="4600" dirty="0" smtClean="0"/>
              <a:t>:</a:t>
            </a:r>
          </a:p>
          <a:p>
            <a:pPr>
              <a:buFont typeface="Wingdings" pitchFamily="2" charset="2"/>
              <a:buChar char="§"/>
            </a:pPr>
            <a:r>
              <a:rPr lang="en-GB" sz="4700" dirty="0" smtClean="0"/>
              <a:t>Placing of CUs &amp; sealed Form 17 C in counting table as per EVM Movement Sheet,</a:t>
            </a:r>
          </a:p>
          <a:p>
            <a:pPr>
              <a:buFont typeface="Wingdings" pitchFamily="2" charset="2"/>
              <a:buChar char="§"/>
            </a:pPr>
            <a:r>
              <a:rPr lang="en-GB" sz="4700" dirty="0" smtClean="0"/>
              <a:t>Ascertaining of result from CUs &amp; filling up of Form 17 C part II,</a:t>
            </a:r>
          </a:p>
          <a:p>
            <a:pPr>
              <a:buFont typeface="Wingdings" pitchFamily="2" charset="2"/>
              <a:buChar char="§"/>
            </a:pPr>
            <a:r>
              <a:rPr lang="en-GB" sz="4700" dirty="0" smtClean="0"/>
              <a:t>Preparation of Table wise proceeding with signatures of counting agents,</a:t>
            </a:r>
          </a:p>
          <a:p>
            <a:pPr>
              <a:buFont typeface="Wingdings" pitchFamily="2" charset="2"/>
              <a:buChar char="§"/>
            </a:pPr>
            <a:r>
              <a:rPr lang="en-GB" sz="4700" dirty="0" smtClean="0"/>
              <a:t>Supply of photocopies of Form 17 C part II to  counting agents,</a:t>
            </a:r>
          </a:p>
          <a:p>
            <a:pPr>
              <a:buFont typeface="Wingdings" pitchFamily="2" charset="2"/>
              <a:buChar char="§"/>
            </a:pPr>
            <a:r>
              <a:rPr lang="en-GB" sz="4700" dirty="0" smtClean="0"/>
              <a:t>Parallel counting of two randomly selected EVMs,</a:t>
            </a:r>
          </a:p>
          <a:p>
            <a:pPr>
              <a:buFont typeface="Wingdings" pitchFamily="2" charset="2"/>
              <a:buChar char="§"/>
            </a:pPr>
            <a:r>
              <a:rPr lang="en-GB" sz="4700" dirty="0" smtClean="0"/>
              <a:t>Round wise tabulation with signature of RO &amp; Observer,</a:t>
            </a:r>
          </a:p>
          <a:p>
            <a:pPr>
              <a:buFont typeface="Wingdings" pitchFamily="2" charset="2"/>
              <a:buChar char="§"/>
            </a:pPr>
            <a:r>
              <a:rPr lang="en-GB" sz="4700" dirty="0" smtClean="0"/>
              <a:t>Announcement &amp; display of round wise result by RO,</a:t>
            </a:r>
          </a:p>
          <a:p>
            <a:pPr>
              <a:buFont typeface="Wingdings" pitchFamily="2" charset="2"/>
              <a:buChar char="§"/>
            </a:pPr>
            <a:r>
              <a:rPr lang="en-GB" sz="4700" dirty="0" smtClean="0"/>
              <a:t>Shifting of CUs for sealing.</a:t>
            </a:r>
          </a:p>
          <a:p>
            <a:pPr>
              <a:buFont typeface="Wingdings" pitchFamily="2" charset="2"/>
              <a:buChar char="§"/>
            </a:pPr>
            <a:endParaRPr lang="en-GB" dirty="0" smtClean="0"/>
          </a:p>
          <a:p>
            <a:pPr>
              <a:buFont typeface="Wingdings" pitchFamily="2" charset="2"/>
              <a:buChar char="§"/>
            </a:pPr>
            <a:endParaRPr lang="en-GB" dirty="0" smtClean="0"/>
          </a:p>
          <a:p>
            <a:pPr>
              <a:buNone/>
            </a:pPr>
            <a:endParaRPr lang="en-GB" dirty="0"/>
          </a:p>
        </p:txBody>
      </p:sp>
    </p:spTree>
    <p:extLst>
      <p:ext uri="{BB962C8B-B14F-4D97-AF65-F5344CB8AC3E}">
        <p14:creationId xmlns:p14="http://schemas.microsoft.com/office/powerpoint/2010/main" val="393120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302" y="188640"/>
            <a:ext cx="8805387" cy="1143000"/>
          </a:xfrm>
        </p:spPr>
        <p:txBody>
          <a:bodyPr/>
          <a:lstStyle/>
          <a:p>
            <a:r>
              <a:rPr lang="en-GB" b="1" dirty="0" smtClean="0">
                <a:solidFill>
                  <a:srgbClr val="C00000"/>
                </a:solidFill>
              </a:rPr>
              <a:t>STAGES  OF  TABLE COUNTING</a:t>
            </a:r>
            <a:endParaRPr lang="en-GB" b="1" dirty="0">
              <a:solidFill>
                <a:srgbClr val="C00000"/>
              </a:solidFill>
            </a:endParaRPr>
          </a:p>
        </p:txBody>
      </p:sp>
      <p:sp>
        <p:nvSpPr>
          <p:cNvPr id="3" name="Content Placeholder 2"/>
          <p:cNvSpPr>
            <a:spLocks noGrp="1"/>
          </p:cNvSpPr>
          <p:nvPr>
            <p:ph idx="1"/>
          </p:nvPr>
        </p:nvSpPr>
        <p:spPr>
          <a:xfrm>
            <a:off x="489188" y="1556792"/>
            <a:ext cx="8805387" cy="5040560"/>
          </a:xfrm>
        </p:spPr>
        <p:txBody>
          <a:bodyPr>
            <a:normAutofit/>
          </a:bodyPr>
          <a:lstStyle/>
          <a:p>
            <a:pPr algn="just">
              <a:buFont typeface="Wingdings" pitchFamily="2" charset="2"/>
              <a:buChar char="ü"/>
            </a:pPr>
            <a:r>
              <a:rPr lang="en-GB" sz="3000" dirty="0" smtClean="0"/>
              <a:t>Remove the seals from carrying case and take out CU.</a:t>
            </a:r>
          </a:p>
          <a:p>
            <a:pPr algn="just">
              <a:buFont typeface="Wingdings" pitchFamily="2" charset="2"/>
              <a:buChar char="ü"/>
            </a:pPr>
            <a:r>
              <a:rPr lang="en-GB" sz="3000" dirty="0" smtClean="0"/>
              <a:t>Allow the counting agents to verify unique numbers of Pink Paper Seal, Outer Paper Seal, Special Tag and Green Paper Seal.</a:t>
            </a:r>
          </a:p>
          <a:p>
            <a:pPr algn="just">
              <a:buFont typeface="Wingdings" pitchFamily="2" charset="2"/>
              <a:buChar char="ü"/>
            </a:pPr>
            <a:r>
              <a:rPr lang="en-GB" sz="3000" dirty="0" smtClean="0"/>
              <a:t>Open the outer cover  of the ‘Result’ section. </a:t>
            </a:r>
          </a:p>
          <a:p>
            <a:pPr algn="just">
              <a:buFont typeface="Wingdings" pitchFamily="2" charset="2"/>
              <a:buChar char="ü"/>
            </a:pPr>
            <a:r>
              <a:rPr lang="en-GB" sz="3000" dirty="0" smtClean="0"/>
              <a:t>Check Special Tag and Green Paper Seal.</a:t>
            </a:r>
          </a:p>
          <a:p>
            <a:pPr algn="just">
              <a:buFont typeface="Wingdings" pitchFamily="2" charset="2"/>
              <a:buChar char="ü"/>
            </a:pPr>
            <a:r>
              <a:rPr lang="en-GB" sz="3000" dirty="0" smtClean="0"/>
              <a:t>Switch ‘on’ the control unit.</a:t>
            </a:r>
          </a:p>
          <a:p>
            <a:pPr algn="just">
              <a:buNone/>
            </a:pPr>
            <a:endParaRPr lang="en-GB" sz="3000" dirty="0" smtClean="0"/>
          </a:p>
          <a:p>
            <a:pPr>
              <a:buFont typeface="Wingdings" pitchFamily="2" charset="2"/>
              <a:buChar char="ü"/>
            </a:pPr>
            <a:endParaRPr lang="en-GB" dirty="0"/>
          </a:p>
        </p:txBody>
      </p:sp>
    </p:spTree>
    <p:extLst>
      <p:ext uri="{BB962C8B-B14F-4D97-AF65-F5344CB8AC3E}">
        <p14:creationId xmlns:p14="http://schemas.microsoft.com/office/powerpoint/2010/main" val="1425548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STAGES  OF  TABLE COUNTING</a:t>
            </a:r>
            <a:endParaRPr lang="en-GB" dirty="0"/>
          </a:p>
        </p:txBody>
      </p:sp>
      <p:sp>
        <p:nvSpPr>
          <p:cNvPr id="3" name="Content Placeholder 2"/>
          <p:cNvSpPr>
            <a:spLocks noGrp="1"/>
          </p:cNvSpPr>
          <p:nvPr>
            <p:ph idx="1"/>
          </p:nvPr>
        </p:nvSpPr>
        <p:spPr>
          <a:xfrm>
            <a:off x="489188" y="1340768"/>
            <a:ext cx="8805387" cy="4785395"/>
          </a:xfrm>
        </p:spPr>
        <p:txBody>
          <a:bodyPr>
            <a:normAutofit fontScale="62500" lnSpcReduction="20000"/>
          </a:bodyPr>
          <a:lstStyle/>
          <a:p>
            <a:pPr algn="just">
              <a:buFont typeface="Wingdings" pitchFamily="2" charset="2"/>
              <a:buChar char="ü"/>
            </a:pPr>
            <a:r>
              <a:rPr lang="en-US" sz="3400" dirty="0" smtClean="0"/>
              <a:t>Poll date and poll start time and poll end time displayed on the CU should be verified from the record and shown to the polling agents.</a:t>
            </a:r>
          </a:p>
          <a:p>
            <a:pPr algn="just">
              <a:buFont typeface="Wingdings" pitchFamily="2" charset="2"/>
              <a:buChar char="ü"/>
            </a:pPr>
            <a:endParaRPr lang="en-GB" sz="3400" dirty="0" smtClean="0"/>
          </a:p>
          <a:p>
            <a:pPr algn="just">
              <a:buFont typeface="Wingdings" pitchFamily="2" charset="2"/>
              <a:buChar char="ü"/>
            </a:pPr>
            <a:r>
              <a:rPr lang="en-GB" sz="3400" dirty="0" smtClean="0"/>
              <a:t>Pierce the paper seal over the </a:t>
            </a:r>
            <a:r>
              <a:rPr lang="en-GB" sz="3400" b="1" dirty="0" smtClean="0"/>
              <a:t>Result</a:t>
            </a:r>
            <a:r>
              <a:rPr lang="en-GB" sz="3400" dirty="0" smtClean="0"/>
              <a:t> button. </a:t>
            </a:r>
          </a:p>
          <a:p>
            <a:pPr algn="just">
              <a:buFont typeface="Wingdings" pitchFamily="2" charset="2"/>
              <a:buChar char="ü"/>
            </a:pPr>
            <a:endParaRPr lang="en-GB" sz="3400" dirty="0" smtClean="0"/>
          </a:p>
          <a:p>
            <a:pPr algn="just">
              <a:buFont typeface="Wingdings" pitchFamily="2" charset="2"/>
              <a:buChar char="ü"/>
            </a:pPr>
            <a:r>
              <a:rPr lang="en-GB" sz="3400" dirty="0" smtClean="0"/>
              <a:t>Press the ‘Result’ button. </a:t>
            </a:r>
          </a:p>
          <a:p>
            <a:pPr algn="just">
              <a:buFont typeface="Wingdings" pitchFamily="2" charset="2"/>
              <a:buChar char="ü"/>
            </a:pPr>
            <a:endParaRPr lang="en-GB" sz="3400" dirty="0" smtClean="0"/>
          </a:p>
          <a:p>
            <a:pPr algn="just">
              <a:lnSpc>
                <a:spcPct val="80000"/>
              </a:lnSpc>
              <a:buFont typeface="Wingdings" pitchFamily="2" charset="2"/>
              <a:buChar char="ü"/>
            </a:pPr>
            <a:r>
              <a:rPr lang="en-GB" sz="3400" dirty="0" smtClean="0"/>
              <a:t>Show the display panel to the candidates If required, Result button can be pressed again to enable the candidates/ Counting Agents to note down the result.</a:t>
            </a:r>
          </a:p>
          <a:p>
            <a:pPr algn="just">
              <a:lnSpc>
                <a:spcPct val="80000"/>
              </a:lnSpc>
              <a:buFont typeface="Wingdings" pitchFamily="2" charset="2"/>
              <a:buChar char="ü"/>
            </a:pPr>
            <a:endParaRPr lang="en-GB" sz="3400" dirty="0" smtClean="0"/>
          </a:p>
          <a:p>
            <a:pPr algn="just">
              <a:lnSpc>
                <a:spcPct val="80000"/>
              </a:lnSpc>
              <a:buFont typeface="Wingdings" pitchFamily="2" charset="2"/>
              <a:buChar char="ü"/>
            </a:pPr>
            <a:r>
              <a:rPr lang="en-GB" sz="3400" dirty="0" smtClean="0"/>
              <a:t>Then close the cover of Result  section .</a:t>
            </a:r>
          </a:p>
          <a:p>
            <a:pPr algn="just">
              <a:lnSpc>
                <a:spcPct val="80000"/>
              </a:lnSpc>
              <a:buFont typeface="Wingdings" pitchFamily="2" charset="2"/>
              <a:buChar char="ü"/>
            </a:pPr>
            <a:endParaRPr lang="en-GB" sz="3400" dirty="0" smtClean="0"/>
          </a:p>
          <a:p>
            <a:pPr algn="just">
              <a:lnSpc>
                <a:spcPct val="80000"/>
              </a:lnSpc>
              <a:buFont typeface="Wingdings" pitchFamily="2" charset="2"/>
              <a:buChar char="ü"/>
            </a:pPr>
            <a:r>
              <a:rPr lang="en-GB" sz="3400" dirty="0" smtClean="0"/>
              <a:t>Switch ‘off’ the control unit.</a:t>
            </a:r>
          </a:p>
          <a:p>
            <a:pPr algn="just">
              <a:lnSpc>
                <a:spcPct val="80000"/>
              </a:lnSpc>
              <a:buNone/>
            </a:pPr>
            <a:endParaRPr lang="en-GB" sz="3400" dirty="0" smtClean="0"/>
          </a:p>
          <a:p>
            <a:pPr algn="just">
              <a:lnSpc>
                <a:spcPct val="80000"/>
              </a:lnSpc>
              <a:buFont typeface="Wingdings" pitchFamily="2" charset="2"/>
              <a:buChar char="ü"/>
            </a:pPr>
            <a:r>
              <a:rPr lang="en-GB" sz="3400" dirty="0" smtClean="0"/>
              <a:t>Proceeding to be prepared with signatures of c</a:t>
            </a:r>
            <a:r>
              <a:rPr lang="en-GB" sz="2800" dirty="0" smtClean="0"/>
              <a:t>ounting agents.</a:t>
            </a:r>
            <a:endParaRPr lang="en-GB" sz="2800" dirty="0"/>
          </a:p>
        </p:txBody>
      </p:sp>
    </p:spTree>
    <p:extLst>
      <p:ext uri="{BB962C8B-B14F-4D97-AF65-F5344CB8AC3E}">
        <p14:creationId xmlns:p14="http://schemas.microsoft.com/office/powerpoint/2010/main" val="1010907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3196868" y="692696"/>
            <a:ext cx="5085040" cy="5676273"/>
          </a:xfrm>
          <a:prstGeom prst="rect">
            <a:avLst/>
          </a:prstGeom>
          <a:noFill/>
          <a:ln w="9525">
            <a:noFill/>
            <a:miter lim="800000"/>
            <a:headEnd/>
            <a:tailEnd/>
          </a:ln>
        </p:spPr>
      </p:pic>
      <p:sp>
        <p:nvSpPr>
          <p:cNvPr id="4" name="TextBox 3"/>
          <p:cNvSpPr txBox="1"/>
          <p:nvPr/>
        </p:nvSpPr>
        <p:spPr>
          <a:xfrm>
            <a:off x="731395" y="1268760"/>
            <a:ext cx="2542520" cy="1477328"/>
          </a:xfrm>
          <a:prstGeom prst="rect">
            <a:avLst/>
          </a:prstGeom>
          <a:noFill/>
        </p:spPr>
        <p:txBody>
          <a:bodyPr wrap="square" rtlCol="0">
            <a:spAutoFit/>
          </a:bodyPr>
          <a:lstStyle/>
          <a:p>
            <a:r>
              <a:rPr lang="en-GB" b="1" dirty="0" smtClean="0">
                <a:solidFill>
                  <a:srgbClr val="C00000"/>
                </a:solidFill>
              </a:rPr>
              <a:t>Display in Control Unit</a:t>
            </a:r>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143095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2915</TotalTime>
  <Words>2675</Words>
  <Application>Microsoft Office PowerPoint</Application>
  <PresentationFormat>Custom</PresentationFormat>
  <Paragraphs>264</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 Counting process</vt:lpstr>
      <vt:lpstr>Contents of the Presentation</vt:lpstr>
      <vt:lpstr>3. Counting of votes recorded in EVM-VVPAT</vt:lpstr>
      <vt:lpstr>Opening of Strong Room</vt:lpstr>
      <vt:lpstr>COUNTING  PROCESS</vt:lpstr>
      <vt:lpstr>COUNTING  PROCESS</vt:lpstr>
      <vt:lpstr>STAGES  OF  TABLE COUNTING</vt:lpstr>
      <vt:lpstr>STAGES  OF  TABLE COUNTING</vt:lpstr>
      <vt:lpstr>PowerPoint Presentation</vt:lpstr>
      <vt:lpstr>PowerPoint Presentation</vt:lpstr>
      <vt:lpstr>PREPARATION OF FORM 17C PART II</vt:lpstr>
      <vt:lpstr>PowerPoint Presentation</vt:lpstr>
      <vt:lpstr>PowerPoint Presentation</vt:lpstr>
      <vt:lpstr>Counting of votes recorded in EVMs</vt:lpstr>
      <vt:lpstr>PowerPoint Presentation</vt:lpstr>
      <vt:lpstr>Counting of votes recorded in EVMs </vt:lpstr>
      <vt:lpstr>Counting of votes recorded in EVMs</vt:lpstr>
      <vt:lpstr>PowerPoint Presentation</vt:lpstr>
      <vt:lpstr>PowerPoint Presentation</vt:lpstr>
      <vt:lpstr>PowerPoint Presentation</vt:lpstr>
      <vt:lpstr>Counting of votes recorded in EVMs</vt:lpstr>
      <vt:lpstr>Counting of votes recorded in EVMs</vt:lpstr>
      <vt:lpstr>PowerPoint Presentation</vt:lpstr>
      <vt:lpstr>PowerPoint Presentation</vt:lpstr>
      <vt:lpstr>COUNTING OF VOTES in VVPATs</vt:lpstr>
      <vt:lpstr>COUNTING OF VOTES in VVPATs</vt:lpstr>
      <vt:lpstr>COUNTING OF VOTES in VVPATs</vt:lpstr>
      <vt:lpstr>PowerPoint Presentation</vt:lpstr>
      <vt:lpstr>Counting of Votes (Contd…)</vt:lpstr>
      <vt:lpstr>PROCEDURE TO COUNT PAPER BALLOT SLIPS</vt:lpstr>
      <vt:lpstr>PROCEDURE TO COUNT PAPER BALLOT SLIPS</vt:lpstr>
      <vt:lpstr>PowerPoint Presentation</vt:lpstr>
      <vt:lpstr>PowerPoint Presentation</vt:lpstr>
      <vt:lpstr>Procedure in case the close button not pressed at the end of the poll</vt:lpstr>
      <vt:lpstr>Procedure in case the close button not pressed at the end of the poll</vt:lpstr>
      <vt:lpstr>PowerPoint Presentation</vt:lpstr>
      <vt:lpstr>PowerPoint Presentation</vt:lpstr>
      <vt:lpstr>Non retrieval of result from Control Unit - VVPAT  used </vt:lpstr>
      <vt:lpstr>Non retrieval of result from Control Unit - VVPAT  used </vt:lpstr>
      <vt:lpstr>PowerPoint Presentation</vt:lpstr>
      <vt:lpstr>PowerPoint Presentation</vt:lpstr>
      <vt:lpstr>PowerPoint Presentation</vt:lpstr>
      <vt:lpstr>PowerPoint Presentation</vt:lpstr>
      <vt:lpstr>Counting of votes recorded in EVMs</vt:lpstr>
      <vt:lpstr>Counting of votes recorded in EVMs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chittaranjan santra</dc:creator>
  <cp:lastModifiedBy>ECI</cp:lastModifiedBy>
  <cp:revision>287</cp:revision>
  <dcterms:created xsi:type="dcterms:W3CDTF">2016-05-06T09:51:36Z</dcterms:created>
  <dcterms:modified xsi:type="dcterms:W3CDTF">2018-11-01T14:37:02Z</dcterms:modified>
</cp:coreProperties>
</file>